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67" r:id="rId2"/>
    <p:sldId id="320" r:id="rId3"/>
    <p:sldId id="329" r:id="rId4"/>
    <p:sldId id="330" r:id="rId5"/>
    <p:sldId id="331" r:id="rId6"/>
    <p:sldId id="332" r:id="rId7"/>
    <p:sldId id="333" r:id="rId8"/>
    <p:sldId id="334" r:id="rId9"/>
    <p:sldId id="337" r:id="rId10"/>
    <p:sldId id="335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6" r:id="rId28"/>
    <p:sldId id="357" r:id="rId29"/>
    <p:sldId id="358" r:id="rId30"/>
    <p:sldId id="360" r:id="rId31"/>
    <p:sldId id="359" r:id="rId32"/>
    <p:sldId id="363" r:id="rId33"/>
    <p:sldId id="362" r:id="rId34"/>
    <p:sldId id="364" r:id="rId35"/>
    <p:sldId id="365" r:id="rId36"/>
    <p:sldId id="366" r:id="rId37"/>
    <p:sldId id="367" r:id="rId38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42" userDrawn="1">
          <p15:clr>
            <a:srgbClr val="A4A3A4"/>
          </p15:clr>
        </p15:guide>
        <p15:guide id="4" pos="1277" userDrawn="1">
          <p15:clr>
            <a:srgbClr val="A4A3A4"/>
          </p15:clr>
        </p15:guide>
        <p15:guide id="6" pos="234" userDrawn="1">
          <p15:clr>
            <a:srgbClr val="A4A3A4"/>
          </p15:clr>
        </p15:guide>
        <p15:guide id="7" orient="horz" pos="390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Воронин Владимир Михайлович" initials="ВВМ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BA"/>
    <a:srgbClr val="DA0000"/>
    <a:srgbClr val="FFC32E"/>
    <a:srgbClr val="FFD365"/>
    <a:srgbClr val="E1D473"/>
    <a:srgbClr val="334286"/>
    <a:srgbClr val="E1002B"/>
    <a:srgbClr val="A21630"/>
    <a:srgbClr val="FFA733"/>
    <a:srgbClr val="D00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6395" autoAdjust="0"/>
  </p:normalViewPr>
  <p:slideViewPr>
    <p:cSldViewPr snapToGrid="0" snapToObjects="1">
      <p:cViewPr varScale="1">
        <p:scale>
          <a:sx n="117" d="100"/>
          <a:sy n="117" d="100"/>
        </p:scale>
        <p:origin x="-318" y="-102"/>
      </p:cViewPr>
      <p:guideLst>
        <p:guide orient="horz" pos="142"/>
        <p:guide orient="horz" pos="3906"/>
        <p:guide pos="1277"/>
        <p:guide pos="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6ED47-C479-9645-8FB6-2E7F4DD2862E}" type="datetimeFigureOut">
              <a:rPr lang="ru-RU" smtClean="0"/>
              <a:t>06.10.2021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EC475-6065-984E-8A7B-A4F90A032B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0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сидит, дисплей, компьютер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5DDD05CB-2E66-FE41-B90C-3BED6168EC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t="6771" r="65" b="10382"/>
          <a:stretch/>
        </p:blipFill>
        <p:spPr>
          <a:xfrm>
            <a:off x="0" y="-1"/>
            <a:ext cx="12191999" cy="686358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E226F7B9-62D5-2742-9B27-DE7A734B57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68927" y="1295163"/>
            <a:ext cx="838739" cy="9837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97C47BF-43EF-F942-8B55-90BCB0808BB2}"/>
              </a:ext>
            </a:extLst>
          </p:cNvPr>
          <p:cNvSpPr txBox="1"/>
          <p:nvPr userDrawn="1"/>
        </p:nvSpPr>
        <p:spPr>
          <a:xfrm>
            <a:off x="1807068" y="2404122"/>
            <a:ext cx="4381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СЛУЖБА</a:t>
            </a:r>
          </a:p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1AF1070-B945-8D4C-899C-993073D726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486" y="3845860"/>
            <a:ext cx="486081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800" dirty="0" smtClean="0"/>
            </a:lvl2pPr>
            <a:lvl3pPr>
              <a:defRPr lang="ru-RU" sz="1800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marL="0" lvl="0"/>
            <a:r>
              <a:rPr lang="ru-RU" dirty="0"/>
              <a:t>Образец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DD92C87E-2341-274B-BF52-A5D44F5B38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88025" y="5527407"/>
            <a:ext cx="5565775" cy="4006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 indent="0">
              <a:buNone/>
              <a:defRPr lang="ru-RU" smtClean="0">
                <a:solidFill>
                  <a:srgbClr val="C00000"/>
                </a:solidFill>
                <a:latin typeface="Arial"/>
                <a:cs typeface="Arial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12700" lvl="0">
              <a:spcBef>
                <a:spcPts val="100"/>
              </a:spcBef>
            </a:pPr>
            <a:r>
              <a:rPr lang="ru-RU" dirty="0"/>
              <a:t>Образец текста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C0E2B938-342D-8049-8714-0DBDEFB7B8E6}"/>
              </a:ext>
            </a:extLst>
          </p:cNvPr>
          <p:cNvGrpSpPr/>
          <p:nvPr userDrawn="1"/>
        </p:nvGrpSpPr>
        <p:grpSpPr>
          <a:xfrm>
            <a:off x="11456590" y="4641508"/>
            <a:ext cx="494109" cy="499100"/>
            <a:chOff x="9699205" y="5186438"/>
            <a:chExt cx="440055" cy="444500"/>
          </a:xfrm>
        </p:grpSpPr>
        <p:sp>
          <p:nvSpPr>
            <p:cNvPr id="35" name="object 16">
              <a:extLst>
                <a:ext uri="{FF2B5EF4-FFF2-40B4-BE49-F238E27FC236}">
                  <a16:creationId xmlns="" xmlns:a16="http://schemas.microsoft.com/office/drawing/2014/main" id="{C1AF891F-E358-354D-8AE1-626631524F42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>
              <a:extLst>
                <a:ext uri="{FF2B5EF4-FFF2-40B4-BE49-F238E27FC236}">
                  <a16:creationId xmlns="" xmlns:a16="http://schemas.microsoft.com/office/drawing/2014/main" id="{3EAFB859-847C-C54D-A042-FD8F8AE9C64B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573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6BCF7F52-C500-194A-8FDB-1C45B1890E6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8335564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668439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708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в ноутбук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>
            <a:extLst>
              <a:ext uri="{FF2B5EF4-FFF2-40B4-BE49-F238E27FC236}">
                <a16:creationId xmlns="" xmlns:a16="http://schemas.microsoft.com/office/drawing/2014/main" id="{A32F654B-2BB9-1146-B60D-BED70D67F881}"/>
              </a:ext>
            </a:extLst>
          </p:cNvPr>
          <p:cNvSpPr/>
          <p:nvPr userDrawn="1"/>
        </p:nvSpPr>
        <p:spPr>
          <a:xfrm>
            <a:off x="0" y="1577061"/>
            <a:ext cx="8089900" cy="3878316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B740BA1-D2FE-8242-869F-79EFEB1D24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52" t="5550" r="23733" b="2428"/>
          <a:stretch/>
        </p:blipFill>
        <p:spPr>
          <a:xfrm>
            <a:off x="5844746" y="843939"/>
            <a:ext cx="6347254" cy="4943819"/>
          </a:xfrm>
          <a:prstGeom prst="rect">
            <a:avLst/>
          </a:prstGeom>
        </p:spPr>
      </p:pic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480833B5-F2B5-764F-89E3-8D464F7B36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95475" y="1155502"/>
            <a:ext cx="5296525" cy="397619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358566" y="1684750"/>
            <a:ext cx="5862352" cy="3188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object 7">
            <a:extLst>
              <a:ext uri="{FF2B5EF4-FFF2-40B4-BE49-F238E27FC236}">
                <a16:creationId xmlns="" xmlns:a16="http://schemas.microsoft.com/office/drawing/2014/main" id="{515B5E40-509C-674A-A0CE-A82644D303E5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Текст 17">
            <a:extLst>
              <a:ext uri="{FF2B5EF4-FFF2-40B4-BE49-F238E27FC236}">
                <a16:creationId xmlns="" xmlns:a16="http://schemas.microsoft.com/office/drawing/2014/main" id="{0C35332F-46F8-0546-995C-37C104CAD13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2274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03189"/>
            <a:ext cx="5931243" cy="518962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443882" y="1766887"/>
            <a:ext cx="5339662" cy="332422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object 7">
            <a:extLst>
              <a:ext uri="{FF2B5EF4-FFF2-40B4-BE49-F238E27FC236}">
                <a16:creationId xmlns="" xmlns:a16="http://schemas.microsoft.com/office/drawing/2014/main" id="{6C49A229-F120-BD44-8911-B70221A59A36}"/>
              </a:ext>
            </a:extLst>
          </p:cNvPr>
          <p:cNvSpPr/>
          <p:nvPr userDrawn="1"/>
        </p:nvSpPr>
        <p:spPr>
          <a:xfrm>
            <a:off x="0" y="1538807"/>
            <a:ext cx="259491" cy="371838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1125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2047" y="1289167"/>
            <a:ext cx="5506072" cy="4279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443882" y="1289168"/>
            <a:ext cx="5339662" cy="427966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="" xmlns:a16="http://schemas.microsoft.com/office/drawing/2014/main" id="{C4CAAF58-D51D-2F45-BC38-B4EAB0CFADC2}"/>
              </a:ext>
            </a:extLst>
          </p:cNvPr>
          <p:cNvSpPr/>
          <p:nvPr userDrawn="1"/>
        </p:nvSpPr>
        <p:spPr>
          <a:xfrm>
            <a:off x="5671752" y="1289166"/>
            <a:ext cx="259491" cy="4279663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r>
              <a:rPr lang="ru-RU" dirty="0"/>
              <a:t> </a:t>
            </a:r>
            <a:endParaRPr dirty="0"/>
          </a:p>
        </p:txBody>
      </p:sp>
      <p:sp>
        <p:nvSpPr>
          <p:cNvPr id="18" name="object 7">
            <a:extLst>
              <a:ext uri="{FF2B5EF4-FFF2-40B4-BE49-F238E27FC236}">
                <a16:creationId xmlns="" xmlns:a16="http://schemas.microsoft.com/office/drawing/2014/main" id="{B780F91E-59E4-7E41-8159-0A9695B37680}"/>
              </a:ext>
            </a:extLst>
          </p:cNvPr>
          <p:cNvSpPr/>
          <p:nvPr userDrawn="1"/>
        </p:nvSpPr>
        <p:spPr>
          <a:xfrm>
            <a:off x="0" y="1289165"/>
            <a:ext cx="259491" cy="4279663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r>
              <a:rPr lang="ru-RU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6595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зображения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" y="867918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745892" y="1569806"/>
            <a:ext cx="6037652" cy="371838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B9A9E15C-3FB6-A548-B181-7143DD44330D}"/>
              </a:ext>
            </a:extLst>
          </p:cNvPr>
          <p:cNvSpPr/>
          <p:nvPr userDrawn="1"/>
        </p:nvSpPr>
        <p:spPr>
          <a:xfrm>
            <a:off x="4997057" y="1569805"/>
            <a:ext cx="259491" cy="371838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Рисунок 2">
            <a:extLst>
              <a:ext uri="{FF2B5EF4-FFF2-40B4-BE49-F238E27FC236}">
                <a16:creationId xmlns="" xmlns:a16="http://schemas.microsoft.com/office/drawing/2014/main" id="{0ADFD737-0167-A84C-B53A-A3E2BDFC439C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2497868" y="867918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="" xmlns:a16="http://schemas.microsoft.com/office/drawing/2014/main" id="{BA995731-197A-2943-ACA8-4659E7D0E367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0" y="3362954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2" name="Рисунок 2">
            <a:extLst>
              <a:ext uri="{FF2B5EF4-FFF2-40B4-BE49-F238E27FC236}">
                <a16:creationId xmlns="" xmlns:a16="http://schemas.microsoft.com/office/drawing/2014/main" id="{095DDF4D-5A25-9F40-9557-8ED2090DC53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2497868" y="3362954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73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лайд под таблиц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180736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44795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="" xmlns:a16="http://schemas.microsoft.com/office/drawing/2014/main" id="{0560CFF3-0F6B-EE47-8233-2752BA7C190C}"/>
              </a:ext>
            </a:extLst>
          </p:cNvPr>
          <p:cNvSpPr/>
          <p:nvPr userDrawn="1"/>
        </p:nvSpPr>
        <p:spPr>
          <a:xfrm>
            <a:off x="0" y="1705727"/>
            <a:ext cx="12192000" cy="4492997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dirty="0"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8" name="object 7">
            <a:extLst>
              <a:ext uri="{FF2B5EF4-FFF2-40B4-BE49-F238E27FC236}">
                <a16:creationId xmlns="" xmlns:a16="http://schemas.microsoft.com/office/drawing/2014/main" id="{2E9797C7-8447-7949-8633-B9C1F8C8B7D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Текст 17">
            <a:extLst>
              <a:ext uri="{FF2B5EF4-FFF2-40B4-BE49-F238E27FC236}">
                <a16:creationId xmlns="" xmlns:a16="http://schemas.microsoft.com/office/drawing/2014/main" id="{65282F85-5E1C-A643-B6D1-764B9457ED3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04907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FBDE76DB-A8FB-674B-86CB-3C735C2794DB}"/>
              </a:ext>
            </a:extLst>
          </p:cNvPr>
          <p:cNvSpPr/>
          <p:nvPr userDrawn="1"/>
        </p:nvSpPr>
        <p:spPr>
          <a:xfrm>
            <a:off x="0" y="1473035"/>
            <a:ext cx="12192000" cy="5384966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dirty="0"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6" name="object 7">
            <a:extLst>
              <a:ext uri="{FF2B5EF4-FFF2-40B4-BE49-F238E27FC236}">
                <a16:creationId xmlns="" xmlns:a16="http://schemas.microsoft.com/office/drawing/2014/main" id="{D6E06661-EB7F-9A4F-ABE0-E508C3AF0496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Текст 17">
            <a:extLst>
              <a:ext uri="{FF2B5EF4-FFF2-40B4-BE49-F238E27FC236}">
                <a16:creationId xmlns="" xmlns:a16="http://schemas.microsoft.com/office/drawing/2014/main" id="{BA39ABDA-F5E8-8E4A-9F54-A6F49EE67CC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859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6F2A08B-66B9-5F42-9C20-4975C2E6BB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9" r="23284"/>
          <a:stretch/>
        </p:blipFill>
        <p:spPr>
          <a:xfrm>
            <a:off x="12699" y="-1"/>
            <a:ext cx="5532724" cy="6848977"/>
          </a:xfrm>
          <a:prstGeom prst="rect">
            <a:avLst/>
          </a:prstGeom>
        </p:spPr>
      </p:pic>
      <p:sp>
        <p:nvSpPr>
          <p:cNvPr id="12" name="object 6">
            <a:extLst>
              <a:ext uri="{FF2B5EF4-FFF2-40B4-BE49-F238E27FC236}">
                <a16:creationId xmlns="" xmlns:a16="http://schemas.microsoft.com/office/drawing/2014/main" id="{01840757-1A8F-8940-BE11-7CD26EE44EBD}"/>
              </a:ext>
            </a:extLst>
          </p:cNvPr>
          <p:cNvSpPr/>
          <p:nvPr userDrawn="1"/>
        </p:nvSpPr>
        <p:spPr>
          <a:xfrm>
            <a:off x="0" y="4380"/>
            <a:ext cx="5532724" cy="685362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  <a:alpha val="57000"/>
                </a:schemeClr>
              </a:gs>
              <a:gs pos="100000">
                <a:schemeClr val="tx2">
                  <a:lumMod val="50000"/>
                  <a:alpha val="48000"/>
                </a:schemeClr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">
            <a:extLst>
              <a:ext uri="{FF2B5EF4-FFF2-40B4-BE49-F238E27FC236}">
                <a16:creationId xmlns="" xmlns:a16="http://schemas.microsoft.com/office/drawing/2014/main" id="{4F1E6446-080F-6744-BA0A-A2185B987FC3}"/>
              </a:ext>
            </a:extLst>
          </p:cNvPr>
          <p:cNvSpPr/>
          <p:nvPr userDrawn="1"/>
        </p:nvSpPr>
        <p:spPr>
          <a:xfrm>
            <a:off x="-395" y="9023"/>
            <a:ext cx="5545817" cy="1299364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3">
            <a:extLst>
              <a:ext uri="{FF2B5EF4-FFF2-40B4-BE49-F238E27FC236}">
                <a16:creationId xmlns="" xmlns:a16="http://schemas.microsoft.com/office/drawing/2014/main" id="{FF746D93-968B-0A4F-9742-5AFBFB36E8A1}"/>
              </a:ext>
            </a:extLst>
          </p:cNvPr>
          <p:cNvSpPr/>
          <p:nvPr userDrawn="1"/>
        </p:nvSpPr>
        <p:spPr>
          <a:xfrm>
            <a:off x="12698" y="5558636"/>
            <a:ext cx="5532724" cy="1299364"/>
          </a:xfrm>
          <a:prstGeom prst="rect">
            <a:avLst/>
          </a:prstGeom>
          <a:blipFill dpi="0" rotWithShape="1">
            <a:blip r:embed="rId3" cstate="print">
              <a:alphaModFix amt="39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4964DB4B-B7EC-3D47-A179-1426679A7A13}"/>
              </a:ext>
            </a:extLst>
          </p:cNvPr>
          <p:cNvGrpSpPr/>
          <p:nvPr userDrawn="1"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5" name="object 16">
              <a:extLst>
                <a:ext uri="{FF2B5EF4-FFF2-40B4-BE49-F238E27FC236}">
                  <a16:creationId xmlns="" xmlns:a16="http://schemas.microsoft.com/office/drawing/2014/main" id="{9E747D6A-7EA4-7342-BF64-4108572BCA2F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7">
              <a:extLst>
                <a:ext uri="{FF2B5EF4-FFF2-40B4-BE49-F238E27FC236}">
                  <a16:creationId xmlns="" xmlns:a16="http://schemas.microsoft.com/office/drawing/2014/main" id="{2FD602E7-D3D4-E74F-A1CD-F4B66EB3A131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7">
            <a:extLst>
              <a:ext uri="{FF2B5EF4-FFF2-40B4-BE49-F238E27FC236}">
                <a16:creationId xmlns="" xmlns:a16="http://schemas.microsoft.com/office/drawing/2014/main" id="{779541B8-14F7-6144-BB99-31217AC29512}"/>
              </a:ext>
            </a:extLst>
          </p:cNvPr>
          <p:cNvSpPr/>
          <p:nvPr userDrawn="1"/>
        </p:nvSpPr>
        <p:spPr>
          <a:xfrm>
            <a:off x="5087275" y="1308387"/>
            <a:ext cx="459073" cy="4250249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0EB0EF1-D970-7241-BD5D-AE63BD22BB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1875" y="105218"/>
            <a:ext cx="917338" cy="10758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777D55F-3E95-904E-BFBB-D0759B65BA24}"/>
              </a:ext>
            </a:extLst>
          </p:cNvPr>
          <p:cNvSpPr txBox="1"/>
          <p:nvPr userDrawn="1"/>
        </p:nvSpPr>
        <p:spPr>
          <a:xfrm>
            <a:off x="1741233" y="457347"/>
            <a:ext cx="383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СЛУЖБА</a:t>
            </a:r>
          </a:p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0" y="1400375"/>
            <a:ext cx="3937000" cy="3987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9728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6"/>
          <p:cNvSpPr/>
          <p:nvPr userDrawn="1"/>
        </p:nvSpPr>
        <p:spPr>
          <a:xfrm>
            <a:off x="4964" y="5137"/>
            <a:ext cx="5557600" cy="6845833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sz="2111"/>
          </a:p>
        </p:txBody>
      </p:sp>
      <p:sp>
        <p:nvSpPr>
          <p:cNvPr id="15" name="object 7"/>
          <p:cNvSpPr/>
          <p:nvPr userDrawn="1"/>
        </p:nvSpPr>
        <p:spPr>
          <a:xfrm>
            <a:off x="5086749" y="1410097"/>
            <a:ext cx="475816" cy="4035914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sz="2111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0" y="1400375"/>
            <a:ext cx="3937000" cy="3987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11697890" y="5699624"/>
            <a:ext cx="494109" cy="499100"/>
            <a:chOff x="11697890" y="5699624"/>
            <a:chExt cx="494109" cy="499100"/>
          </a:xfrm>
        </p:grpSpPr>
        <p:sp>
          <p:nvSpPr>
            <p:cNvPr id="24" name="object 16">
              <a:extLst>
                <a:ext uri="{FF2B5EF4-FFF2-40B4-BE49-F238E27FC236}">
                  <a16:creationId xmlns="" xmlns:a16="http://schemas.microsoft.com/office/drawing/2014/main" id="{9E747D6A-7EA4-7342-BF64-4108572BCA2F}"/>
                </a:ext>
              </a:extLst>
            </p:cNvPr>
            <p:cNvSpPr/>
            <p:nvPr/>
          </p:nvSpPr>
          <p:spPr>
            <a:xfrm>
              <a:off x="11697890" y="5699624"/>
              <a:ext cx="494109" cy="4991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>
              <a:extLst>
                <a:ext uri="{FF2B5EF4-FFF2-40B4-BE49-F238E27FC236}">
                  <a16:creationId xmlns="" xmlns:a16="http://schemas.microsoft.com/office/drawing/2014/main" id="{2FD602E7-D3D4-E74F-A1CD-F4B66EB3A131}"/>
                </a:ext>
              </a:extLst>
            </p:cNvPr>
            <p:cNvSpPr/>
            <p:nvPr/>
          </p:nvSpPr>
          <p:spPr>
            <a:xfrm>
              <a:off x="11877612" y="5818578"/>
              <a:ext cx="153579" cy="288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78896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k object 16">
            <a:extLst>
              <a:ext uri="{FF2B5EF4-FFF2-40B4-BE49-F238E27FC236}">
                <a16:creationId xmlns="" xmlns:a16="http://schemas.microsoft.com/office/drawing/2014/main" id="{D8863855-8BDF-4E45-809B-F11F7FD06B41}"/>
              </a:ext>
            </a:extLst>
          </p:cNvPr>
          <p:cNvSpPr/>
          <p:nvPr userDrawn="1"/>
        </p:nvSpPr>
        <p:spPr>
          <a:xfrm>
            <a:off x="-1" y="1894302"/>
            <a:ext cx="7035799" cy="3069396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162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 descr="Изображение выглядит как внутренний, потолок, окно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DBF9D9E1-A88A-4140-990C-66A04C293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2" b="3491"/>
          <a:stretch/>
        </p:blipFill>
        <p:spPr>
          <a:xfrm>
            <a:off x="497237" y="779143"/>
            <a:ext cx="6084007" cy="5001525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="" xmlns:a16="http://schemas.microsoft.com/office/drawing/2014/main" id="{4DC73FA9-CFCC-4349-9EBF-D22E76F9EBCE}"/>
              </a:ext>
            </a:extLst>
          </p:cNvPr>
          <p:cNvSpPr/>
          <p:nvPr userDrawn="1"/>
        </p:nvSpPr>
        <p:spPr>
          <a:xfrm>
            <a:off x="497236" y="777912"/>
            <a:ext cx="6084007" cy="5001525"/>
          </a:xfrm>
          <a:prstGeom prst="rect">
            <a:avLst/>
          </a:prstGeom>
          <a:solidFill>
            <a:srgbClr val="0051B2">
              <a:alpha val="44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FD3DD10-149B-3C4C-814A-672DF38151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871" y="3493453"/>
            <a:ext cx="5611369" cy="2340163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91EFDB1-31C8-A24D-B7A0-047D82885C57}"/>
              </a:ext>
            </a:extLst>
          </p:cNvPr>
          <p:cNvCxnSpPr>
            <a:cxnSpLocks/>
          </p:cNvCxnSpPr>
          <p:nvPr userDrawn="1"/>
        </p:nvCxnSpPr>
        <p:spPr>
          <a:xfrm>
            <a:off x="832990" y="839824"/>
            <a:ext cx="0" cy="499379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9C8250D7-700B-E84D-8FE4-305D47C9E91B}"/>
              </a:ext>
            </a:extLst>
          </p:cNvPr>
          <p:cNvCxnSpPr>
            <a:cxnSpLocks/>
          </p:cNvCxnSpPr>
          <p:nvPr userDrawn="1"/>
        </p:nvCxnSpPr>
        <p:spPr>
          <a:xfrm>
            <a:off x="4429192" y="777912"/>
            <a:ext cx="0" cy="270361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7E7D69D9-1F8F-FA49-A200-B39D17A9DE68}"/>
              </a:ext>
            </a:extLst>
          </p:cNvPr>
          <p:cNvCxnSpPr>
            <a:cxnSpLocks/>
          </p:cNvCxnSpPr>
          <p:nvPr userDrawn="1"/>
        </p:nvCxnSpPr>
        <p:spPr>
          <a:xfrm>
            <a:off x="2251618" y="2244553"/>
            <a:ext cx="0" cy="12489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C58F501F-69CE-BA47-A198-563B3F244258}"/>
              </a:ext>
            </a:extLst>
          </p:cNvPr>
          <p:cNvSpPr/>
          <p:nvPr userDrawn="1"/>
        </p:nvSpPr>
        <p:spPr>
          <a:xfrm>
            <a:off x="753018" y="48961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B797CEC3-3C0E-BF40-A6EC-9734EEE77799}"/>
              </a:ext>
            </a:extLst>
          </p:cNvPr>
          <p:cNvSpPr/>
          <p:nvPr userDrawn="1"/>
        </p:nvSpPr>
        <p:spPr>
          <a:xfrm>
            <a:off x="2162718" y="34229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84B4724E-B60A-954B-8A4E-FA9A7CE72886}"/>
              </a:ext>
            </a:extLst>
          </p:cNvPr>
          <p:cNvSpPr/>
          <p:nvPr userDrawn="1"/>
        </p:nvSpPr>
        <p:spPr>
          <a:xfrm>
            <a:off x="4347118" y="6924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="" xmlns:a16="http://schemas.microsoft.com/office/drawing/2014/main" id="{041657FF-1B3C-C242-ADB0-148F6CA9EF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1579" y="1801607"/>
            <a:ext cx="4272892" cy="3070225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ts val="5200"/>
              </a:lnSpc>
              <a:buNone/>
              <a:defRPr sz="5000">
                <a:solidFill>
                  <a:srgbClr val="E100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0" name="object 16">
            <a:extLst>
              <a:ext uri="{FF2B5EF4-FFF2-40B4-BE49-F238E27FC236}">
                <a16:creationId xmlns="" xmlns:a16="http://schemas.microsoft.com/office/drawing/2014/main" id="{60D482BB-06C7-7D43-A4B6-067B00C7448E}"/>
              </a:ext>
            </a:extLst>
          </p:cNvPr>
          <p:cNvSpPr/>
          <p:nvPr/>
        </p:nvSpPr>
        <p:spPr>
          <a:xfrm>
            <a:off x="7291579" y="5280337"/>
            <a:ext cx="494109" cy="4991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="" xmlns:a16="http://schemas.microsoft.com/office/drawing/2014/main" id="{DDF917D5-710B-2741-B703-C610905EA05E}"/>
              </a:ext>
            </a:extLst>
          </p:cNvPr>
          <p:cNvSpPr/>
          <p:nvPr/>
        </p:nvSpPr>
        <p:spPr>
          <a:xfrm>
            <a:off x="7471301" y="5399291"/>
            <a:ext cx="153579" cy="28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817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внутренний, сталь, сидит, большой&#10;&#10;Автоматически созданное описание">
            <a:extLst>
              <a:ext uri="{FF2B5EF4-FFF2-40B4-BE49-F238E27FC236}">
                <a16:creationId xmlns="" xmlns:a16="http://schemas.microsoft.com/office/drawing/2014/main" id="{59921AD6-BEED-C345-94DF-5CEF17415C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r="-65" b="17728"/>
          <a:stretch/>
        </p:blipFill>
        <p:spPr>
          <a:xfrm>
            <a:off x="1" y="9644"/>
            <a:ext cx="12191999" cy="686358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D43F7883-713A-5147-9DF0-FE09901D61FC}"/>
              </a:ext>
            </a:extLst>
          </p:cNvPr>
          <p:cNvSpPr/>
          <p:nvPr userDrawn="1"/>
        </p:nvSpPr>
        <p:spPr>
          <a:xfrm>
            <a:off x="0" y="-1"/>
            <a:ext cx="12192000" cy="6882878"/>
          </a:xfrm>
          <a:prstGeom prst="rect">
            <a:avLst/>
          </a:prstGeom>
          <a:solidFill>
            <a:srgbClr val="0051B2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25400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7" name="Полилиния 16">
            <a:extLst>
              <a:ext uri="{FF2B5EF4-FFF2-40B4-BE49-F238E27FC236}">
                <a16:creationId xmlns="" xmlns:a16="http://schemas.microsoft.com/office/drawing/2014/main" id="{27816AD4-2F7A-1A4B-81F5-AB004BF47F0F}"/>
              </a:ext>
            </a:extLst>
          </p:cNvPr>
          <p:cNvSpPr/>
          <p:nvPr userDrawn="1"/>
        </p:nvSpPr>
        <p:spPr>
          <a:xfrm>
            <a:off x="159532" y="1777703"/>
            <a:ext cx="3573395" cy="2497487"/>
          </a:xfrm>
          <a:custGeom>
            <a:avLst/>
            <a:gdLst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66570"/>
              <a:gd name="connsiteY0" fmla="*/ 0 h 1059877"/>
              <a:gd name="connsiteX1" fmla="*/ 1041400 w 1166570"/>
              <a:gd name="connsiteY1" fmla="*/ 977900 h 1059877"/>
              <a:gd name="connsiteX2" fmla="*/ 1147797 w 1166570"/>
              <a:gd name="connsiteY2" fmla="*/ 1004469 h 1059877"/>
              <a:gd name="connsiteX0" fmla="*/ 0 w 1210622"/>
              <a:gd name="connsiteY0" fmla="*/ 0 h 1014511"/>
              <a:gd name="connsiteX1" fmla="*/ 1041400 w 1210622"/>
              <a:gd name="connsiteY1" fmla="*/ 977900 h 1014511"/>
              <a:gd name="connsiteX2" fmla="*/ 1208391 w 1210622"/>
              <a:gd name="connsiteY2" fmla="*/ 822778 h 101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0622" h="1014511">
                <a:moveTo>
                  <a:pt x="0" y="0"/>
                </a:moveTo>
                <a:cubicBezTo>
                  <a:pt x="334509" y="425357"/>
                  <a:pt x="840002" y="840770"/>
                  <a:pt x="1041400" y="977900"/>
                </a:cubicBezTo>
                <a:cubicBezTo>
                  <a:pt x="1242799" y="1115030"/>
                  <a:pt x="1208391" y="822778"/>
                  <a:pt x="1208391" y="822778"/>
                </a:cubicBezTo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25400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39383B72-B490-E848-B1D5-D41FF1EA31E0}"/>
              </a:ext>
            </a:extLst>
          </p:cNvPr>
          <p:cNvSpPr/>
          <p:nvPr userDrawn="1"/>
        </p:nvSpPr>
        <p:spPr>
          <a:xfrm>
            <a:off x="2596056" y="4146622"/>
            <a:ext cx="6096000" cy="702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158115" algn="ctr">
              <a:lnSpc>
                <a:spcPct val="114799"/>
              </a:lnSpc>
              <a:spcBef>
                <a:spcPts val="100"/>
              </a:spcBef>
            </a:pPr>
            <a:r>
              <a:rPr lang="ru-RU" dirty="0">
                <a:solidFill>
                  <a:srgbClr val="FFFFFF"/>
                </a:solidFill>
                <a:latin typeface="Arial"/>
                <a:cs typeface="Arial"/>
              </a:rPr>
              <a:t>ОБЩЕСИ</a:t>
            </a:r>
            <a:r>
              <a:rPr lang="ru-RU" spc="-45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lang="ru-RU" dirty="0">
                <a:solidFill>
                  <a:srgbClr val="FFFFFF"/>
                </a:solidFill>
                <a:latin typeface="Arial"/>
                <a:cs typeface="Arial"/>
              </a:rPr>
              <a:t>ТЕМНЫЕ</a:t>
            </a:r>
            <a:br>
              <a:rPr lang="ru-RU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pc="-10" dirty="0">
                <a:solidFill>
                  <a:srgbClr val="FFFFFF"/>
                </a:solidFill>
                <a:latin typeface="Arial"/>
                <a:cs typeface="Arial"/>
              </a:rPr>
              <a:t>ВЫВОДЫ</a:t>
            </a:r>
            <a:endParaRPr lang="ru-RU" dirty="0">
              <a:latin typeface="Arial"/>
              <a:cs typeface="Arial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8FF6D7FD-8288-3843-B63E-027C7449309A}"/>
              </a:ext>
            </a:extLst>
          </p:cNvPr>
          <p:cNvCxnSpPr>
            <a:cxnSpLocks/>
          </p:cNvCxnSpPr>
          <p:nvPr userDrawn="1"/>
        </p:nvCxnSpPr>
        <p:spPr>
          <a:xfrm>
            <a:off x="2625880" y="388471"/>
            <a:ext cx="914100" cy="18134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3">
            <a:extLst>
              <a:ext uri="{FF2B5EF4-FFF2-40B4-BE49-F238E27FC236}">
                <a16:creationId xmlns="" xmlns:a16="http://schemas.microsoft.com/office/drawing/2014/main" id="{08AFF63D-7402-AE48-BC81-B45339A276A5}"/>
              </a:ext>
            </a:extLst>
          </p:cNvPr>
          <p:cNvSpPr/>
          <p:nvPr userDrawn="1"/>
        </p:nvSpPr>
        <p:spPr>
          <a:xfrm>
            <a:off x="3459152" y="9022"/>
            <a:ext cx="5273696" cy="6873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7">
            <a:extLst>
              <a:ext uri="{FF2B5EF4-FFF2-40B4-BE49-F238E27FC236}">
                <a16:creationId xmlns="" xmlns:a16="http://schemas.microsoft.com/office/drawing/2014/main" id="{C083EA45-9922-BB44-BCEE-4B899446618B}"/>
              </a:ext>
            </a:extLst>
          </p:cNvPr>
          <p:cNvSpPr/>
          <p:nvPr userDrawn="1"/>
        </p:nvSpPr>
        <p:spPr>
          <a:xfrm>
            <a:off x="3459151" y="5855917"/>
            <a:ext cx="5273698" cy="1035983"/>
          </a:xfrm>
          <a:custGeom>
            <a:avLst/>
            <a:gdLst/>
            <a:ahLst/>
            <a:cxnLst/>
            <a:rect l="l" t="t" r="r" b="b"/>
            <a:pathLst>
              <a:path w="4334509" h="798829">
                <a:moveTo>
                  <a:pt x="4334027" y="798207"/>
                </a:moveTo>
                <a:lnTo>
                  <a:pt x="0" y="798207"/>
                </a:lnTo>
                <a:lnTo>
                  <a:pt x="0" y="0"/>
                </a:lnTo>
                <a:lnTo>
                  <a:pt x="4334027" y="0"/>
                </a:lnTo>
                <a:lnTo>
                  <a:pt x="4334027" y="798207"/>
                </a:lnTo>
                <a:close/>
              </a:path>
            </a:pathLst>
          </a:custGeom>
          <a:solidFill>
            <a:srgbClr val="000000">
              <a:alpha val="11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E08F11E-8EEB-1D44-AD0C-51B95556E29A}"/>
              </a:ext>
            </a:extLst>
          </p:cNvPr>
          <p:cNvCxnSpPr>
            <a:cxnSpLocks/>
          </p:cNvCxnSpPr>
          <p:nvPr userDrawn="1"/>
        </p:nvCxnSpPr>
        <p:spPr>
          <a:xfrm>
            <a:off x="3498847" y="5855917"/>
            <a:ext cx="8640478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B26E0C0E-E435-EF4C-B6F6-E5A05B9C2D21}"/>
              </a:ext>
            </a:extLst>
          </p:cNvPr>
          <p:cNvSpPr/>
          <p:nvPr userDrawn="1"/>
        </p:nvSpPr>
        <p:spPr>
          <a:xfrm>
            <a:off x="3344736" y="5745268"/>
            <a:ext cx="224091" cy="2163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7352D735-099C-744C-96AC-5B86CFEC2848}"/>
              </a:ext>
            </a:extLst>
          </p:cNvPr>
          <p:cNvCxnSpPr>
            <a:cxnSpLocks/>
          </p:cNvCxnSpPr>
          <p:nvPr userDrawn="1"/>
        </p:nvCxnSpPr>
        <p:spPr>
          <a:xfrm>
            <a:off x="3459152" y="9022"/>
            <a:ext cx="0" cy="684897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62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 без нумер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4593" y="1742156"/>
            <a:ext cx="4510332" cy="3373689"/>
          </a:xfrm>
          <a:prstGeom prst="rect">
            <a:avLst/>
          </a:prstGeom>
        </p:spPr>
        <p:txBody>
          <a:bodyPr lIns="0" tIns="0" anchor="ctr" anchorCtr="0"/>
          <a:lstStyle>
            <a:lvl1pPr marL="12700" marR="5080" indent="0" algn="l" defTabSz="914400" rtl="0" eaLnBrk="1" latinLnBrk="0" hangingPunct="1">
              <a:spcBef>
                <a:spcPts val="905"/>
              </a:spcBef>
              <a:buNone/>
              <a:defRPr lang="ru-RU" sz="4800" kern="1200" spc="-25" dirty="0">
                <a:solidFill>
                  <a:srgbClr val="999999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4" name="object 3">
            <a:extLst>
              <a:ext uri="{FF2B5EF4-FFF2-40B4-BE49-F238E27FC236}">
                <a16:creationId xmlns="" xmlns:a16="http://schemas.microsoft.com/office/drawing/2014/main" id="{57BA722A-E58D-664F-9B1F-48BC983F82E0}"/>
              </a:ext>
            </a:extLst>
          </p:cNvPr>
          <p:cNvSpPr/>
          <p:nvPr userDrawn="1"/>
        </p:nvSpPr>
        <p:spPr>
          <a:xfrm>
            <a:off x="0" y="1742156"/>
            <a:ext cx="405130" cy="3373689"/>
          </a:xfrm>
          <a:custGeom>
            <a:avLst/>
            <a:gdLst/>
            <a:ahLst/>
            <a:cxnLst/>
            <a:rect l="l" t="t" r="r" b="b"/>
            <a:pathLst>
              <a:path w="405130" h="2159635">
                <a:moveTo>
                  <a:pt x="404825" y="2159050"/>
                </a:moveTo>
                <a:lnTo>
                  <a:pt x="0" y="2159050"/>
                </a:lnTo>
                <a:lnTo>
                  <a:pt x="0" y="0"/>
                </a:lnTo>
                <a:lnTo>
                  <a:pt x="404825" y="0"/>
                </a:lnTo>
                <a:lnTo>
                  <a:pt x="404825" y="215905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="" xmlns:a16="http://schemas.microsoft.com/office/drawing/2014/main" id="{3AB69561-8020-AB4B-A6D9-CC282A28B422}"/>
              </a:ext>
            </a:extLst>
          </p:cNvPr>
          <p:cNvSpPr/>
          <p:nvPr userDrawn="1"/>
        </p:nvSpPr>
        <p:spPr>
          <a:xfrm>
            <a:off x="6235700" y="-1"/>
            <a:ext cx="1094663" cy="685800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6">
            <a:extLst>
              <a:ext uri="{FF2B5EF4-FFF2-40B4-BE49-F238E27FC236}">
                <a16:creationId xmlns="" xmlns:a16="http://schemas.microsoft.com/office/drawing/2014/main" id="{00D0B8EF-F7C1-F24A-B60A-5A84B8C63C08}"/>
              </a:ext>
            </a:extLst>
          </p:cNvPr>
          <p:cNvSpPr/>
          <p:nvPr/>
        </p:nvSpPr>
        <p:spPr>
          <a:xfrm>
            <a:off x="5462192" y="4900159"/>
            <a:ext cx="494109" cy="4991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7">
            <a:extLst>
              <a:ext uri="{FF2B5EF4-FFF2-40B4-BE49-F238E27FC236}">
                <a16:creationId xmlns="" xmlns:a16="http://schemas.microsoft.com/office/drawing/2014/main" id="{98ED11CC-7038-B341-89A6-A00AF6E52873}"/>
              </a:ext>
            </a:extLst>
          </p:cNvPr>
          <p:cNvSpPr/>
          <p:nvPr/>
        </p:nvSpPr>
        <p:spPr>
          <a:xfrm>
            <a:off x="5641914" y="5019113"/>
            <a:ext cx="153579" cy="288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112651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 userDrawn="1"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6BCF7F52-C500-194A-8FDB-1C45B1890E6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C6912CD2-630D-9145-8B0C-4EAAD953FCA4}"/>
              </a:ext>
            </a:extLst>
          </p:cNvPr>
          <p:cNvSpPr/>
          <p:nvPr/>
        </p:nvSpPr>
        <p:spPr>
          <a:xfrm>
            <a:off x="1362896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6">
            <a:extLst>
              <a:ext uri="{FF2B5EF4-FFF2-40B4-BE49-F238E27FC236}">
                <a16:creationId xmlns="" xmlns:a16="http://schemas.microsoft.com/office/drawing/2014/main" id="{15DB779B-12D8-0C4A-8B31-D54A79C87DA9}"/>
              </a:ext>
            </a:extLst>
          </p:cNvPr>
          <p:cNvSpPr/>
          <p:nvPr/>
        </p:nvSpPr>
        <p:spPr>
          <a:xfrm>
            <a:off x="1272564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">
            <a:extLst>
              <a:ext uri="{FF2B5EF4-FFF2-40B4-BE49-F238E27FC236}">
                <a16:creationId xmlns="" xmlns:a16="http://schemas.microsoft.com/office/drawing/2014/main" id="{1630BC1B-B261-2F4A-A4A4-9E4033137F42}"/>
              </a:ext>
            </a:extLst>
          </p:cNvPr>
          <p:cNvSpPr/>
          <p:nvPr/>
        </p:nvSpPr>
        <p:spPr>
          <a:xfrm>
            <a:off x="4731129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6">
            <a:extLst>
              <a:ext uri="{FF2B5EF4-FFF2-40B4-BE49-F238E27FC236}">
                <a16:creationId xmlns="" xmlns:a16="http://schemas.microsoft.com/office/drawing/2014/main" id="{FC5FEC04-B725-D14D-96DE-9103E05EC84B}"/>
              </a:ext>
            </a:extLst>
          </p:cNvPr>
          <p:cNvSpPr/>
          <p:nvPr/>
        </p:nvSpPr>
        <p:spPr>
          <a:xfrm>
            <a:off x="4640797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">
            <a:extLst>
              <a:ext uri="{FF2B5EF4-FFF2-40B4-BE49-F238E27FC236}">
                <a16:creationId xmlns="" xmlns:a16="http://schemas.microsoft.com/office/drawing/2014/main" id="{C7F82BF4-97FF-FC48-95FF-6731C19E8700}"/>
              </a:ext>
            </a:extLst>
          </p:cNvPr>
          <p:cNvSpPr/>
          <p:nvPr/>
        </p:nvSpPr>
        <p:spPr>
          <a:xfrm>
            <a:off x="8099363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6">
            <a:extLst>
              <a:ext uri="{FF2B5EF4-FFF2-40B4-BE49-F238E27FC236}">
                <a16:creationId xmlns="" xmlns:a16="http://schemas.microsoft.com/office/drawing/2014/main" id="{4332BE53-4724-1243-B3E3-91DD9C15C72D}"/>
              </a:ext>
            </a:extLst>
          </p:cNvPr>
          <p:cNvSpPr/>
          <p:nvPr/>
        </p:nvSpPr>
        <p:spPr>
          <a:xfrm>
            <a:off x="8009031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6002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49911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83439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426437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782967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7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66038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195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одну колон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8310783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45955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5181601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438901" y="1687112"/>
            <a:ext cx="5258990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82952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34C9F204-1BDB-7848-90C8-213C0F4EB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45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6" r:id="rId3"/>
    <p:sldLayoutId id="2147483657" r:id="rId4"/>
    <p:sldLayoutId id="2147483660" r:id="rId5"/>
    <p:sldLayoutId id="2147483661" r:id="rId6"/>
    <p:sldLayoutId id="2147483665" r:id="rId7"/>
    <p:sldLayoutId id="2147483667" r:id="rId8"/>
    <p:sldLayoutId id="2147483662" r:id="rId9"/>
    <p:sldLayoutId id="2147483649" r:id="rId10"/>
    <p:sldLayoutId id="2147483656" r:id="rId11"/>
    <p:sldLayoutId id="2147483653" r:id="rId12"/>
    <p:sldLayoutId id="2147483654" r:id="rId13"/>
    <p:sldLayoutId id="2147483655" r:id="rId14"/>
    <p:sldLayoutId id="2147483668" r:id="rId15"/>
    <p:sldLayoutId id="2147483669" r:id="rId16"/>
    <p:sldLayoutId id="2147483650" r:id="rId17"/>
    <p:sldLayoutId id="214748365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0.wdp"/><Relationship Id="rId5" Type="http://schemas.openxmlformats.org/officeDocument/2006/relationships/image" Target="../media/image42.png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hyperlink" Target="http://www.gosuslugi.ru/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png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4.wdp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5.wdp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microsoft.com/office/2007/relationships/hdphoto" Target="../media/hdphoto16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3286E74-61A2-4F41-80F2-B0128466BF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0731" y="3679605"/>
            <a:ext cx="7730837" cy="1937966"/>
          </a:xfrm>
        </p:spPr>
        <p:txBody>
          <a:bodyPr/>
          <a:lstStyle/>
          <a:p>
            <a:r>
              <a:rPr lang="ru-RU" sz="3200" dirty="0"/>
              <a:t>О ПРОХОЖДЕНИИ ВСЕРОССИЙСКОЙ ПЕРЕПИСИ НАСЕЛЕНИЯ 2020 ГОДА НА ПОРТАЛЕ ГОСУСЛУГ</a:t>
            </a:r>
          </a:p>
          <a:p>
            <a:r>
              <a:rPr lang="ru-RU" sz="2800" dirty="0"/>
              <a:t> 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3F8A9122-393E-9E43-ADBD-FD8785CAD3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0" y="5300966"/>
            <a:ext cx="1499944" cy="1499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727" y="5277804"/>
            <a:ext cx="2106928" cy="158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47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33" name="Прямоугольник 32"/>
          <p:cNvSpPr/>
          <p:nvPr/>
        </p:nvSpPr>
        <p:spPr>
          <a:xfrm>
            <a:off x="2613825" y="1913509"/>
            <a:ext cx="80989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Если в помещении временно (</a:t>
            </a:r>
            <a:r>
              <a:rPr lang="ru-RU" sz="2000" b="1" dirty="0">
                <a:solidFill>
                  <a:srgbClr val="FF0000"/>
                </a:solidFill>
              </a:rPr>
              <a:t>менее 12 месяцев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) находились люди, которые постоянно проживают в другом месте за рубежом, то для этих лиц - сокращенный набор вопросов «Переписного лист для временно находящихся на территории Российской Федерации»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685539" y="593351"/>
            <a:ext cx="80989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Если человек проживает или намеревается проживать в помещении </a:t>
            </a:r>
            <a:r>
              <a:rPr lang="ru-RU" sz="2000" b="1" dirty="0">
                <a:solidFill>
                  <a:srgbClr val="FF0000"/>
                </a:solidFill>
              </a:rPr>
              <a:t>год и более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то он будет переписан по полному набору вопросов как постоянно проживающий в помещении.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/>
          <a:srcRect l="66970" t="4561" r="908" b="43727"/>
          <a:stretch/>
        </p:blipFill>
        <p:spPr>
          <a:xfrm>
            <a:off x="789154" y="2017105"/>
            <a:ext cx="1700562" cy="152762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93766" y="3635146"/>
            <a:ext cx="112496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После заполнения вопросов 2.1 - 2.5 на первого проживающего, нажмите на кнопку «</a:t>
            </a:r>
            <a:r>
              <a:rPr lang="ru-RU" sz="2000" b="1" dirty="0">
                <a:solidFill>
                  <a:srgbClr val="00B050"/>
                </a:solidFill>
              </a:rPr>
              <a:t>Добавить проживающего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и заполните аналогичные вопросы на каждого проживающего соответственно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lvl="0" algn="ctr" defTabSz="914034">
              <a:spcAft>
                <a:spcPts val="600"/>
              </a:spcAft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После заполнения вопросов 2.1 – 2.5 на всех лиц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 нажатию кнопки «</a:t>
            </a:r>
            <a:r>
              <a:rPr lang="ru-RU" sz="2000" b="1" dirty="0">
                <a:solidFill>
                  <a:srgbClr val="00B050"/>
                </a:solidFill>
              </a:rPr>
              <a:t>Продолжить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осуществляется переход к вопросам 3-25 о каждом проживающем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989003" y="337372"/>
            <a:ext cx="1300864" cy="1527620"/>
          </a:xfrm>
          <a:prstGeom prst="rect">
            <a:avLst/>
          </a:prstGeom>
        </p:spPr>
      </p:pic>
      <p:pic>
        <p:nvPicPr>
          <p:cNvPr id="23" name="Рисунок 2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1" b="10749"/>
          <a:stretch/>
        </p:blipFill>
        <p:spPr bwMode="auto">
          <a:xfrm>
            <a:off x="3022039" y="4693680"/>
            <a:ext cx="6180016" cy="745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8178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639434" y="835179"/>
            <a:ext cx="99627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Первому лицу автоматически отмечается «</a:t>
            </a:r>
            <a:r>
              <a:rPr lang="ru-RU" sz="2000" b="1" dirty="0">
                <a:solidFill>
                  <a:srgbClr val="00B050"/>
                </a:solidFill>
              </a:rPr>
              <a:t>записан первым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». Для второго и последующих проживающих укажите, кем он приходится по отношению к лицу, переписанному в домохозяйстве первым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7242" y="4449235"/>
            <a:ext cx="112496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Если в домохозяйстве поживает мать или отец лица, то выберите одного из них из выпадающего списка. В случае отсутствия матери/отца в домохозяйстве отмечается «</a:t>
            </a:r>
            <a:r>
              <a:rPr lang="ru-RU" sz="2000" b="1" dirty="0">
                <a:solidFill>
                  <a:srgbClr val="00B050"/>
                </a:solidFill>
              </a:rPr>
              <a:t>Нет в этом домохозяйстве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338571" y="37157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3. РОДСТВЕННЫЕ ОТНОШЕНИЯ В ДОМОХОЗЯЙСТВЕ</a:t>
            </a:r>
          </a:p>
        </p:txBody>
      </p:sp>
      <p:pic>
        <p:nvPicPr>
          <p:cNvPr id="16" name="Рисунок 1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90" b="31973"/>
          <a:stretch/>
        </p:blipFill>
        <p:spPr bwMode="auto">
          <a:xfrm>
            <a:off x="3642672" y="1850840"/>
            <a:ext cx="5318760" cy="15123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>
          <a:xfrm>
            <a:off x="-700644" y="3461048"/>
            <a:ext cx="12784395" cy="551684"/>
          </a:xfrm>
        </p:spPr>
        <p:txBody>
          <a:bodyPr/>
          <a:lstStyle/>
          <a:p>
            <a:pPr algn="ctr"/>
            <a:r>
              <a:rPr lang="ru-RU" b="1" dirty="0"/>
              <a:t>3.1. МАТЬ ИЛИ ОТЕЦ ЭТОГО ЛИЦА ПРОЖИВАЕТ В ЭТОМ ДОМОХОЗЯЙСТВЕ?</a:t>
            </a:r>
          </a:p>
        </p:txBody>
      </p:sp>
      <p:pic>
        <p:nvPicPr>
          <p:cNvPr id="19" name="Рисунок 18"/>
          <p:cNvPicPr/>
          <p:nvPr/>
        </p:nvPicPr>
        <p:blipFill rotWithShape="1">
          <a:blip r:embed="rId4"/>
          <a:srcRect l="6157" t="33953" r="35687" b="42719"/>
          <a:stretch/>
        </p:blipFill>
        <p:spPr bwMode="auto">
          <a:xfrm>
            <a:off x="3367894" y="5464898"/>
            <a:ext cx="5488305" cy="12382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7028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639434" y="835179"/>
            <a:ext cx="9962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Выберите соответствующую метку: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7242" y="2837075"/>
            <a:ext cx="112496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Дату укажите с помощью значка «</a:t>
            </a:r>
            <a:r>
              <a:rPr lang="ru-RU" sz="2000" b="1" dirty="0">
                <a:solidFill>
                  <a:srgbClr val="00B050"/>
                </a:solidFill>
              </a:rPr>
              <a:t>Календарь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справа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338571" y="37157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4. ВАШ ПОЛ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>
          <a:xfrm>
            <a:off x="-700644" y="2285391"/>
            <a:ext cx="12784395" cy="551684"/>
          </a:xfrm>
        </p:spPr>
        <p:txBody>
          <a:bodyPr/>
          <a:lstStyle/>
          <a:p>
            <a:pPr algn="ctr"/>
            <a:r>
              <a:rPr lang="ru-RU" b="1" dirty="0"/>
              <a:t>5. ДАТА ВАШЕГО РОЖДЕНИЯ</a:t>
            </a:r>
          </a:p>
        </p:txBody>
      </p:sp>
      <p:pic>
        <p:nvPicPr>
          <p:cNvPr id="20" name="Рисунок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618" y="1279736"/>
            <a:ext cx="2735217" cy="893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/>
          <p:cNvPicPr/>
          <p:nvPr/>
        </p:nvPicPr>
        <p:blipFill>
          <a:blip r:embed="rId4"/>
          <a:stretch>
            <a:fillRect/>
          </a:stretch>
        </p:blipFill>
        <p:spPr>
          <a:xfrm>
            <a:off x="2080145" y="3403440"/>
            <a:ext cx="2373101" cy="2937984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4995618" y="4097417"/>
            <a:ext cx="5628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Число исполнившихся лет по состоянию на 1 октября 2021 года определится автоматически на основе введенной даты рождения 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/>
          <a:srcRect l="69778" t="4561" r="908" b="43727"/>
          <a:stretch/>
        </p:blipFill>
        <p:spPr>
          <a:xfrm>
            <a:off x="259845" y="2048184"/>
            <a:ext cx="1551891" cy="1527620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4453246" y="3237185"/>
            <a:ext cx="3123211" cy="6697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496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639434" y="835179"/>
            <a:ext cx="9962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Выберите один из приведенных в выпадающем списке вариантов ответа: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7242" y="3555767"/>
            <a:ext cx="11249609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«</a:t>
            </a:r>
            <a:r>
              <a:rPr lang="ru-RU" sz="2000" b="1" dirty="0">
                <a:solidFill>
                  <a:srgbClr val="00B050"/>
                </a:solidFill>
              </a:rPr>
              <a:t>состою в зарегистрированном браке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или «</a:t>
            </a:r>
            <a:r>
              <a:rPr lang="ru-RU" sz="2000" b="1" dirty="0">
                <a:solidFill>
                  <a:srgbClr val="00B050"/>
                </a:solidFill>
              </a:rPr>
              <a:t>состою в незарегистрированном супружеском союзе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вопросе 6.1 укажите супруга данного лица из выпадающего списка лиц или «</a:t>
            </a:r>
            <a:r>
              <a:rPr lang="ru-RU" sz="2000" b="1" dirty="0">
                <a:solidFill>
                  <a:srgbClr val="00B050"/>
                </a:solidFill>
              </a:rPr>
              <a:t>нет в данном домохозяйстве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если супруг проживает отдельно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338571" y="37157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6. ВАШЕ СОСТОЯНИЕ В БРАКЕ</a:t>
            </a:r>
          </a:p>
        </p:txBody>
      </p:sp>
      <p:pic>
        <p:nvPicPr>
          <p:cNvPr id="19" name="Рисунок 18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658" y="1239826"/>
            <a:ext cx="5640591" cy="2422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1000"/>
                    </a14:imgEffect>
                  </a14:imgLayer>
                </a14:imgProps>
              </a:ext>
            </a:extLst>
          </a:blip>
          <a:srcRect l="8833" t="14458" r="35197" b="58377"/>
          <a:stretch/>
        </p:blipFill>
        <p:spPr bwMode="auto">
          <a:xfrm>
            <a:off x="3420280" y="4944766"/>
            <a:ext cx="5949349" cy="1864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9800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795648" y="1135380"/>
            <a:ext cx="10806544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Вопрос для женщин в возрасте 15 лет и более.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общее число рожденных детей, не считая мертворожденных, независимо от того, живы ли все дети в настоящее время или нет, входят ли они в состав домохозяйства или проживают отдельно.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Усыновленные и патронируемые дети, а также дети мужа от прежнего брака в число детей </a:t>
            </a:r>
            <a:r>
              <a:rPr lang="ru-RU" sz="2000" b="1" dirty="0">
                <a:solidFill>
                  <a:srgbClr val="FF0000"/>
                </a:solidFill>
              </a:rPr>
              <a:t>не включаются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Если женщина не родила ни одного ребенка, то проставьте «</a:t>
            </a:r>
            <a:r>
              <a:rPr lang="ru-RU" sz="2000" b="1" dirty="0">
                <a:solidFill>
                  <a:srgbClr val="00B050"/>
                </a:solidFill>
              </a:rPr>
              <a:t>0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».</a:t>
            </a:r>
          </a:p>
          <a:p>
            <a:pPr lvl="0" algn="ctr" defTabSz="914034">
              <a:spcAft>
                <a:spcPts val="600"/>
              </a:spcAft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вводе числа рожденных детей </a:t>
            </a:r>
            <a:r>
              <a:rPr lang="ru-RU" sz="2000" b="1" dirty="0">
                <a:solidFill>
                  <a:srgbClr val="00B050"/>
                </a:solidFill>
              </a:rPr>
              <a:t>1 и более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в вопросе 7.1 укажите </a:t>
            </a:r>
            <a:r>
              <a:rPr lang="ru-RU" sz="2000" b="1" dirty="0">
                <a:solidFill>
                  <a:srgbClr val="00B050"/>
                </a:solidFill>
              </a:rPr>
              <a:t>год рождения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первого ребенка.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67320" y="371570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338571" y="37157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7. СКОЛЬКО ДЕТЕЙ ВЫ РОДИЛИ?</a:t>
            </a:r>
          </a:p>
        </p:txBody>
      </p:sp>
      <p:pic>
        <p:nvPicPr>
          <p:cNvPr id="19" name="Рисунок 18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" contrast="-35000"/>
                    </a14:imgEffect>
                  </a14:imgLayer>
                </a14:imgProps>
              </a:ext>
            </a:extLst>
          </a:blip>
          <a:srcRect l="9370" t="27722" r="34875" b="59270"/>
          <a:stretch/>
        </p:blipFill>
        <p:spPr bwMode="auto">
          <a:xfrm>
            <a:off x="2944339" y="3573919"/>
            <a:ext cx="6509161" cy="965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4000"/>
                    </a14:imgEffect>
                  </a14:imgLayer>
                </a14:imgProps>
              </a:ext>
            </a:extLst>
          </a:blip>
          <a:srcRect l="9370" t="40730" r="64958" b="46262"/>
          <a:stretch/>
        </p:blipFill>
        <p:spPr bwMode="auto">
          <a:xfrm>
            <a:off x="4700385" y="5667930"/>
            <a:ext cx="2997069" cy="965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4056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531918" y="835179"/>
            <a:ext cx="1017715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наименование субъекта Российской Федерации или наименование иностранного государства.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Родившимся за пределами России в иностранном государстве или в одной из союзных республик бывшего СССР, записывается название иностранного государства или бывшей союзной республики, например, Украина (кроме родившихся в Республике Крым и г. Севастополе), Казахстан, Латвия, Польша, Канада.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Начните вводить название и выберите из выпадающего списка подходящий ответ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338571" y="37157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8. МЕСТО ВАШЕГО РОЖДЕНИЯ</a:t>
            </a:r>
          </a:p>
        </p:txBody>
      </p:sp>
      <p:pic>
        <p:nvPicPr>
          <p:cNvPr id="19" name="Рисунок 18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83"/>
          <a:stretch/>
        </p:blipFill>
        <p:spPr bwMode="auto">
          <a:xfrm>
            <a:off x="3571859" y="3756385"/>
            <a:ext cx="6097270" cy="2809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/>
          <a:srcRect l="69778" t="4561" r="5924" b="43727"/>
          <a:stretch/>
        </p:blipFill>
        <p:spPr>
          <a:xfrm>
            <a:off x="353084" y="2003636"/>
            <a:ext cx="1286352" cy="15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69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39586" y="1139320"/>
            <a:ext cx="99627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год, с которого непрерывно проживаете в данном населенном пункте или поставьте метку «с рождения»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32041"/>
            <a:ext cx="11063772" cy="551684"/>
          </a:xfrm>
        </p:spPr>
        <p:txBody>
          <a:bodyPr/>
          <a:lstStyle/>
          <a:p>
            <a:pPr algn="ctr"/>
            <a:r>
              <a:rPr lang="ru-RU" b="1" dirty="0"/>
              <a:t>9. С КАКОГО ГОДА ВЫ НЕПРЕРЫВНО ПРОЖИВАЕТЕ В ЭТОМ НАСЕЛЕННОМ ПУНКТЕ?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>
          <a:xfrm>
            <a:off x="-366544" y="3544368"/>
            <a:ext cx="12784395" cy="551684"/>
          </a:xfrm>
        </p:spPr>
        <p:txBody>
          <a:bodyPr/>
          <a:lstStyle/>
          <a:p>
            <a:pPr algn="ctr"/>
            <a:r>
              <a:rPr lang="ru-RU" b="1" dirty="0"/>
              <a:t>10. ВАШЕ ПРЕЖНЕЕ МЕСТО ЖИТЕЛЬСТВА</a:t>
            </a:r>
          </a:p>
        </p:txBody>
      </p:sp>
      <p:pic>
        <p:nvPicPr>
          <p:cNvPr id="19" name="Рисунок 1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90"/>
          <a:stretch/>
        </p:blipFill>
        <p:spPr bwMode="auto">
          <a:xfrm>
            <a:off x="3351034" y="1826721"/>
            <a:ext cx="5522026" cy="167976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Прямоугольник 31"/>
          <p:cNvSpPr/>
          <p:nvPr/>
        </p:nvSpPr>
        <p:spPr>
          <a:xfrm>
            <a:off x="534389" y="4070134"/>
            <a:ext cx="115493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 задается тем, кто не указал  метку «с рождения» в вопросе 9.</a:t>
            </a:r>
          </a:p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Ваше прежнее место жительства, выбрав из выпадающего списка субъект Российской Федерации или иностранное государство</a:t>
            </a:r>
          </a:p>
        </p:txBody>
      </p:sp>
      <p:pic>
        <p:nvPicPr>
          <p:cNvPr id="33" name="Рисунок 3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80"/>
          <a:stretch/>
        </p:blipFill>
        <p:spPr bwMode="auto">
          <a:xfrm>
            <a:off x="3351034" y="5085797"/>
            <a:ext cx="5349240" cy="16000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8479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633580" y="1495580"/>
            <a:ext cx="9962757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ответ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если более года проживали за пределами России, в иностранном государстве или в одной из союзных республик бывшего СССР.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ответе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нужно указать страну проживания до прибытия в Россию (последнюю, если их несколько), а также год прибытия (возвращения) в Россию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476016"/>
            <a:ext cx="11063772" cy="551684"/>
          </a:xfrm>
        </p:spPr>
        <p:txBody>
          <a:bodyPr/>
          <a:lstStyle/>
          <a:p>
            <a:pPr algn="ctr"/>
            <a:r>
              <a:rPr lang="ru-RU" b="1" dirty="0"/>
              <a:t>11. ПРОЖИВАЛИ ЛИ ВЫ БОЛЕЕ 12 МЕСЯЦЕВ В ДРУГИХ СТРАНАХ?</a:t>
            </a:r>
          </a:p>
        </p:txBody>
      </p:sp>
      <p:pic>
        <p:nvPicPr>
          <p:cNvPr id="20" name="Рисунок 19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0"/>
          <a:stretch/>
        </p:blipFill>
        <p:spPr bwMode="auto">
          <a:xfrm>
            <a:off x="1439586" y="3665238"/>
            <a:ext cx="4824730" cy="2449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106" y="3665238"/>
            <a:ext cx="2877185" cy="23774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AB7F19B8-083C-F341-BD87-049C642B450E}"/>
              </a:ext>
            </a:extLst>
          </p:cNvPr>
          <p:cNvCxnSpPr>
            <a:cxnSpLocks/>
          </p:cNvCxnSpPr>
          <p:nvPr/>
        </p:nvCxnSpPr>
        <p:spPr>
          <a:xfrm>
            <a:off x="6256591" y="5008635"/>
            <a:ext cx="1088791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451451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39586" y="1139320"/>
            <a:ext cx="996275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один из вариантов ответа.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метки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задается вопрос «12.1 Используете ли вы его в повседневной жизни?», в котором укажите подходящий вариант ответа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329651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12. ВЛАДЕЕТЕ ЛИ ВЫ РУССКИМ ЯЗЫКОМ?</a:t>
            </a:r>
          </a:p>
        </p:txBody>
      </p:sp>
      <p:pic>
        <p:nvPicPr>
          <p:cNvPr id="20" name="Рисунок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2469434"/>
            <a:ext cx="5299511" cy="172662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20"/>
          <p:cNvSpPr/>
          <p:nvPr/>
        </p:nvSpPr>
        <p:spPr>
          <a:xfrm>
            <a:off x="1439586" y="4296177"/>
            <a:ext cx="99627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 заполняются </a:t>
            </a:r>
            <a:r>
              <a:rPr lang="ru-RU" sz="2000" b="1" dirty="0">
                <a:solidFill>
                  <a:srgbClr val="FF0000"/>
                </a:solidFill>
              </a:rPr>
              <a:t>независимо от возраста опрашиваемых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Владение языком означает умение говорить или читать, либо понимать этот язык. Для лиц с затруднениями по слуху, зрению и иными ограничениями владение языком означает любой уровень знания этого языка. Лица, не умеющие говорить, в том числе малолетние дети, владеют русским языком, если окружающие говорят с ними на этом языке</a:t>
            </a:r>
          </a:p>
        </p:txBody>
      </p:sp>
    </p:spTree>
    <p:extLst>
      <p:ext uri="{BB962C8B-B14F-4D97-AF65-F5344CB8AC3E}">
        <p14:creationId xmlns:p14="http://schemas.microsoft.com/office/powerpoint/2010/main" val="3813832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39586" y="1239826"/>
            <a:ext cx="99627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Запишите до </a:t>
            </a:r>
            <a:r>
              <a:rPr lang="ru-RU" sz="2000" b="1" dirty="0">
                <a:solidFill>
                  <a:srgbClr val="00B050"/>
                </a:solidFill>
              </a:rPr>
              <a:t>3-х языков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ru-RU" sz="2000" b="1" dirty="0">
                <a:solidFill>
                  <a:srgbClr val="FF0000"/>
                </a:solidFill>
              </a:rPr>
              <a:t>кроме русского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) полностью, без сокращений. Среди указанных языков справа отметьте тот язык/языки, которыми пользуетесь в повседневной жизни.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329651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13. КАКИМИ ИНЫМИ ЯЗЫКАМИ ВЫ ВЛАДЕЕТЕ? КАКИЕ ИЗ НИХ ИСПОЛЬЗУЕТЕ В ПОВСЕДНЕВНОЙ ЖИЗНИ?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439586" y="4533683"/>
            <a:ext cx="99627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 заполняются </a:t>
            </a:r>
            <a:r>
              <a:rPr lang="ru-RU" sz="2000" b="1" dirty="0">
                <a:solidFill>
                  <a:srgbClr val="FF0000"/>
                </a:solidFill>
              </a:rPr>
              <a:t>независимо от возраста опрашиваемых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Владение языком означает умение говорить или читать, либо понимать этот язык. Для лиц с затруднениями по слуху, зрению и иными ограничениями владение языком означает любой уровень знания этого языка. Лица, не умеющие говорить, в том числе малолетние дети, владеют языком, если окружающие говорят с ними на этом языке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7361" y="2255489"/>
            <a:ext cx="5907206" cy="227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76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CAFEBE06-6457-2D41-87DF-28AD37AA02EA}"/>
              </a:ext>
            </a:extLst>
          </p:cNvPr>
          <p:cNvGrpSpPr/>
          <p:nvPr/>
        </p:nvGrpSpPr>
        <p:grpSpPr>
          <a:xfrm>
            <a:off x="11784632" y="5699624"/>
            <a:ext cx="407368" cy="499100"/>
            <a:chOff x="9699205" y="5186438"/>
            <a:chExt cx="440055" cy="444500"/>
          </a:xfrm>
        </p:grpSpPr>
        <p:sp>
          <p:nvSpPr>
            <p:cNvPr id="22" name="object 16">
              <a:extLst>
                <a:ext uri="{FF2B5EF4-FFF2-40B4-BE49-F238E27FC236}">
                  <a16:creationId xmlns="" xmlns:a16="http://schemas.microsoft.com/office/drawing/2014/main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7">
              <a:extLst>
                <a:ext uri="{FF2B5EF4-FFF2-40B4-BE49-F238E27FC236}">
                  <a16:creationId xmlns="" xmlns:a16="http://schemas.microsoft.com/office/drawing/2014/main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292220" y="306057"/>
            <a:ext cx="11551156" cy="551684"/>
          </a:xfrm>
        </p:spPr>
        <p:txBody>
          <a:bodyPr/>
          <a:lstStyle/>
          <a:p>
            <a:pPr algn="ctr"/>
            <a:r>
              <a:rPr lang="ru-RU" b="1" dirty="0"/>
              <a:t>ИНТЕРНЕТ-ПЕРЕПИСЬ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28" y="968574"/>
            <a:ext cx="3645585" cy="3820291"/>
          </a:xfrm>
          <a:prstGeom prst="rect">
            <a:avLst/>
          </a:prstGeom>
        </p:spPr>
      </p:pic>
      <p:cxnSp>
        <p:nvCxnSpPr>
          <p:cNvPr id="32" name="Прямая соединительная линия 31">
            <a:extLst>
              <a:ext uri="{FF2B5EF4-FFF2-40B4-BE49-F238E27FC236}">
                <a16:creationId xmlns="" xmlns:a16="http://schemas.microsoft.com/office/drawing/2014/main" id="{AB7F19B8-083C-F341-BD87-049C642B450E}"/>
              </a:ext>
            </a:extLst>
          </p:cNvPr>
          <p:cNvCxnSpPr>
            <a:cxnSpLocks/>
          </p:cNvCxnSpPr>
          <p:nvPr/>
        </p:nvCxnSpPr>
        <p:spPr>
          <a:xfrm>
            <a:off x="2905455" y="4462380"/>
            <a:ext cx="1811398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D57EA552-0E97-854A-B410-493B397BB0A2}"/>
              </a:ext>
            </a:extLst>
          </p:cNvPr>
          <p:cNvSpPr/>
          <p:nvPr/>
        </p:nvSpPr>
        <p:spPr>
          <a:xfrm>
            <a:off x="1176403" y="2061623"/>
            <a:ext cx="210057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15</a:t>
            </a:r>
          </a:p>
          <a:p>
            <a:pPr algn="ctr"/>
            <a:r>
              <a:rPr lang="ru-RU" sz="3600" b="1" dirty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октября</a:t>
            </a:r>
          </a:p>
          <a:p>
            <a:pPr algn="ctr"/>
            <a:r>
              <a:rPr lang="ru-RU" sz="3600" b="1" dirty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8</a:t>
            </a:r>
          </a:p>
          <a:p>
            <a:pPr algn="ctr"/>
            <a:r>
              <a:rPr lang="ru-RU" sz="3600" b="1" dirty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ноября</a:t>
            </a:r>
            <a:endParaRPr lang="ru-RU" sz="3600" dirty="0">
              <a:gradFill>
                <a:gsLst>
                  <a:gs pos="0">
                    <a:srgbClr val="E52329"/>
                  </a:gs>
                  <a:gs pos="37000">
                    <a:srgbClr val="F7A823"/>
                  </a:gs>
                  <a:gs pos="72000">
                    <a:srgbClr val="4EB051"/>
                  </a:gs>
                  <a:gs pos="100000">
                    <a:srgbClr val="169FDB"/>
                  </a:gs>
                </a:gsLst>
                <a:lin ang="2400000" scaled="0"/>
              </a:gradFill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820" y="968574"/>
            <a:ext cx="3645585" cy="382029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219" y="968572"/>
            <a:ext cx="3645585" cy="3820291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D57EA552-0E97-854A-B410-493B397BB0A2}"/>
              </a:ext>
            </a:extLst>
          </p:cNvPr>
          <p:cNvSpPr/>
          <p:nvPr/>
        </p:nvSpPr>
        <p:spPr>
          <a:xfrm>
            <a:off x="8609980" y="2369399"/>
            <a:ext cx="29191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Стандартная</a:t>
            </a:r>
          </a:p>
          <a:p>
            <a:pPr algn="ctr"/>
            <a:r>
              <a:rPr lang="ru-RU" sz="2000" b="1" dirty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или </a:t>
            </a:r>
          </a:p>
          <a:p>
            <a:pPr algn="ctr"/>
            <a:r>
              <a:rPr lang="ru-RU" sz="2000" b="1" dirty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подтвержденная</a:t>
            </a:r>
            <a:r>
              <a:rPr lang="ru-RU" sz="2000" b="1" dirty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учетная запись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891" y="1362652"/>
            <a:ext cx="841441" cy="841441"/>
          </a:xfrm>
          <a:prstGeom prst="rect">
            <a:avLst/>
          </a:prstGeom>
        </p:spPr>
      </p:pic>
      <p:cxnSp>
        <p:nvCxnSpPr>
          <p:cNvPr id="43" name="Прямая соединительная линия 42">
            <a:extLst>
              <a:ext uri="{FF2B5EF4-FFF2-40B4-BE49-F238E27FC236}">
                <a16:creationId xmlns="" xmlns:a16="http://schemas.microsoft.com/office/drawing/2014/main" id="{AB7F19B8-083C-F341-BD87-049C642B450E}"/>
              </a:ext>
            </a:extLst>
          </p:cNvPr>
          <p:cNvCxnSpPr>
            <a:cxnSpLocks/>
          </p:cNvCxnSpPr>
          <p:nvPr/>
        </p:nvCxnSpPr>
        <p:spPr>
          <a:xfrm>
            <a:off x="6798582" y="4469524"/>
            <a:ext cx="1811398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D57EA552-0E97-854A-B410-493B397BB0A2}"/>
              </a:ext>
            </a:extLst>
          </p:cNvPr>
          <p:cNvSpPr/>
          <p:nvPr/>
        </p:nvSpPr>
        <p:spPr>
          <a:xfrm>
            <a:off x="4692944" y="2246289"/>
            <a:ext cx="28382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Единый портал государственных и муниципальных услуг (функций) </a:t>
            </a:r>
            <a:r>
              <a:rPr lang="ru-RU" sz="2000" b="1" dirty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www.gosuslugi.ru</a:t>
            </a:r>
            <a:r>
              <a:rPr lang="ru-RU" sz="2000" b="1" dirty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 (Портал </a:t>
            </a:r>
            <a:r>
              <a:rPr lang="ru-RU" sz="2000" b="1" dirty="0" err="1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госуслуг</a:t>
            </a:r>
            <a:r>
              <a:rPr lang="ru-RU" sz="2000" b="1" dirty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33428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40" y="1329660"/>
            <a:ext cx="718104" cy="71810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33428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539" y="1362652"/>
            <a:ext cx="914402" cy="911354"/>
          </a:xfrm>
          <a:prstGeom prst="rect">
            <a:avLst/>
          </a:prstGeom>
        </p:spPr>
      </p:pic>
      <p:pic>
        <p:nvPicPr>
          <p:cNvPr id="47" name="Рисунок 4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352" y="5475887"/>
            <a:ext cx="4898018" cy="126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33428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672" y="4609999"/>
            <a:ext cx="1212621" cy="120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43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989003" y="1239825"/>
            <a:ext cx="1040379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Родной язык запишите в поле полностью, без сокращений</a:t>
            </a:r>
          </a:p>
          <a:p>
            <a:pPr lvl="0" algn="ctr" defTabSz="914034">
              <a:spcAft>
                <a:spcPts val="600"/>
              </a:spcAft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Родной язык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– это язык, который опрашиваемый сам для себя определяет родным, вне зависимости от знания этого языка. Это язык, на котором он начал говорить в детстве, либо язык его семьи, либо язык его матери. Он </a:t>
            </a:r>
            <a:r>
              <a:rPr lang="ru-RU" sz="2000" b="1" dirty="0">
                <a:solidFill>
                  <a:srgbClr val="FF0000"/>
                </a:solidFill>
              </a:rPr>
              <a:t>может совпадать, а может не совпадать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с языками, указанными в вопросах 12 и 13.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Если вопрос оставлен без ответа, появится предупреждение о необходимости либо записать ответ, либо указать причину пропуска вопроса.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329651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14. ВАШ РОДНОЙ ЯЗЫК</a:t>
            </a:r>
          </a:p>
        </p:txBody>
      </p:sp>
      <p:pic>
        <p:nvPicPr>
          <p:cNvPr id="16" name="Рисунок 15"/>
          <p:cNvPicPr/>
          <p:nvPr/>
        </p:nvPicPr>
        <p:blipFill rotWithShape="1">
          <a:blip r:embed="rId3"/>
          <a:srcRect l="6282" t="47763" r="34616" b="19820"/>
          <a:stretch/>
        </p:blipFill>
        <p:spPr bwMode="auto">
          <a:xfrm>
            <a:off x="3067613" y="4409924"/>
            <a:ext cx="6539526" cy="22758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3"/>
          <a:srcRect l="6282" t="45129" r="34616" b="39928"/>
          <a:stretch/>
        </p:blipFill>
        <p:spPr bwMode="auto">
          <a:xfrm>
            <a:off x="3067612" y="1543815"/>
            <a:ext cx="6246569" cy="9196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0821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39586" y="738881"/>
            <a:ext cx="1075241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 заполняется на всех лиц, включая детей, независимо от возраста.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Гражданство детей до 14 лет определяют родители. Гражданам России отметьте метку «</a:t>
            </a:r>
            <a:r>
              <a:rPr lang="ru-RU" sz="2000" b="1" dirty="0">
                <a:solidFill>
                  <a:srgbClr val="00B050"/>
                </a:solidFill>
              </a:rPr>
              <a:t>Российской Федерации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».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Иностранным гражданам поставьте метку «</a:t>
            </a:r>
            <a:r>
              <a:rPr lang="ru-RU" sz="2000" b="1" dirty="0">
                <a:solidFill>
                  <a:srgbClr val="00B050"/>
                </a:solidFill>
              </a:rPr>
              <a:t>Иностранного государства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и  выберите из выпадающего списка название страны гражданства.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Гражданам России, которые имеют второе иностранное гражданство, следует отметить метки «</a:t>
            </a:r>
            <a:r>
              <a:rPr lang="ru-RU" sz="2000" b="1" dirty="0">
                <a:solidFill>
                  <a:srgbClr val="00B050"/>
                </a:solidFill>
              </a:rPr>
              <a:t>Российская Федерация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и «</a:t>
            </a:r>
            <a:r>
              <a:rPr lang="ru-RU" sz="2000" b="1" dirty="0">
                <a:solidFill>
                  <a:srgbClr val="00B050"/>
                </a:solidFill>
              </a:rPr>
              <a:t>Иностранного государства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а также выбрать название страны второго гражданства.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Если нет гражданства ни Российской Федерации, ни иного государства, отметьте метку «</a:t>
            </a:r>
            <a:r>
              <a:rPr lang="ru-RU" sz="2000" b="1" dirty="0">
                <a:solidFill>
                  <a:srgbClr val="00B050"/>
                </a:solidFill>
              </a:rPr>
              <a:t>Без гражданства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305901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15. ВАШЕ ГРАЖДАНСТВО</a:t>
            </a:r>
          </a:p>
        </p:txBody>
      </p:sp>
      <p:pic>
        <p:nvPicPr>
          <p:cNvPr id="14" name="Рисунок 13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720"/>
          <a:stretch/>
        </p:blipFill>
        <p:spPr bwMode="auto">
          <a:xfrm>
            <a:off x="3715185" y="4194382"/>
            <a:ext cx="5719998" cy="2574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/>
          <a:srcRect l="69778" t="4561" r="5649" b="43727"/>
          <a:stretch/>
        </p:blipFill>
        <p:spPr>
          <a:xfrm>
            <a:off x="255445" y="2003636"/>
            <a:ext cx="1300864" cy="15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23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68582" y="857631"/>
            <a:ext cx="1067591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 заполняется на </a:t>
            </a:r>
            <a:r>
              <a:rPr lang="ru-RU" sz="2000" b="1" dirty="0">
                <a:solidFill>
                  <a:srgbClr val="FF0000"/>
                </a:solidFill>
              </a:rPr>
              <a:t>всех лиц, включая детей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независимо от возраста.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Ответ на вопрос записывается </a:t>
            </a:r>
            <a:r>
              <a:rPr lang="ru-RU" sz="2000" b="1" dirty="0">
                <a:solidFill>
                  <a:srgbClr val="FF0000"/>
                </a:solidFill>
              </a:rPr>
              <a:t>по самоопределению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опрашиваемого в соответствии со статьей 26 Конституции Российской Федерации. Национальную принадлежность детей до 14 лет, а также людей с умственными и/или физическими недостатками, указывают родители (усыновители, опекуны, попечители т.п.).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Ответ запишите полностью, без сокращений</a:t>
            </a:r>
          </a:p>
          <a:p>
            <a:pPr lvl="0" algn="ctr" defTabSz="914034">
              <a:spcAft>
                <a:spcPts val="600"/>
              </a:spcAft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329651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16. ВАША НАЦИОНАЛЬНАЯ ПРИНАДЛЕЖНОСТЬ</a:t>
            </a:r>
          </a:p>
        </p:txBody>
      </p:sp>
      <p:pic>
        <p:nvPicPr>
          <p:cNvPr id="13" name="Рисунок 12"/>
          <p:cNvPicPr/>
          <p:nvPr/>
        </p:nvPicPr>
        <p:blipFill rotWithShape="1">
          <a:blip r:embed="rId3"/>
          <a:srcRect l="6666" t="28703" r="35000" b="58756"/>
          <a:stretch/>
        </p:blipFill>
        <p:spPr bwMode="auto">
          <a:xfrm>
            <a:off x="3427532" y="3206338"/>
            <a:ext cx="6578600" cy="7956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3"/>
          <a:srcRect l="6666" t="28949" r="35000" b="38293"/>
          <a:stretch/>
        </p:blipFill>
        <p:spPr bwMode="auto">
          <a:xfrm>
            <a:off x="3342021" y="4515572"/>
            <a:ext cx="6749621" cy="21939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53366" y="3807686"/>
            <a:ext cx="117386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Если оставить вопрос без ответа, появится предупреждение о необходимости либо записать свой ответ, либо указать причину пропуска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31409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68582" y="693522"/>
            <a:ext cx="1067591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 задается лицам в возрасте 6 лет и более.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Выберите из выпадающего списка самый высокий уровень полученного образования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83898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17. ВАШЕ ОБРАЗОВАНИЕ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55444" y="3653307"/>
            <a:ext cx="1193655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одного из уровней образования: «</a:t>
            </a:r>
            <a:r>
              <a:rPr lang="ru-RU" sz="2000" b="1" dirty="0" err="1">
                <a:solidFill>
                  <a:srgbClr val="00B050"/>
                </a:solidFill>
              </a:rPr>
              <a:t>бакалавриат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«</a:t>
            </a:r>
            <a:r>
              <a:rPr lang="ru-RU" sz="2000" b="1" dirty="0" err="1">
                <a:solidFill>
                  <a:srgbClr val="00B050"/>
                </a:solidFill>
              </a:rPr>
              <a:t>специалитет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«</a:t>
            </a:r>
            <a:r>
              <a:rPr lang="ru-RU" sz="2000" b="1" dirty="0">
                <a:solidFill>
                  <a:srgbClr val="00B050"/>
                </a:solidFill>
              </a:rPr>
              <a:t>магистратура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или «</a:t>
            </a:r>
            <a:r>
              <a:rPr lang="ru-RU" sz="2000" b="1" dirty="0">
                <a:solidFill>
                  <a:srgbClr val="00B050"/>
                </a:solidFill>
              </a:rPr>
              <a:t>кадры высшей квалификации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появится вопрос «17.1. Имеете ли вы ученую степень».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подходящий вариант ответа:</a:t>
            </a:r>
          </a:p>
        </p:txBody>
      </p:sp>
      <p:pic>
        <p:nvPicPr>
          <p:cNvPr id="19" name="Рисунок 1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75"/>
          <a:stretch/>
        </p:blipFill>
        <p:spPr bwMode="auto">
          <a:xfrm>
            <a:off x="3297225" y="1786129"/>
            <a:ext cx="6050915" cy="170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34" y="5192506"/>
            <a:ext cx="3505200" cy="1508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4066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39586" y="1457332"/>
            <a:ext cx="106759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подходящий вариант ответа: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83898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18. ПОЛУЧАЕТЕ ЛИ ВЫ ОБРАЗОВАНИЕ В НАСТОЯЩЕЕ ВРЕМЯ?</a:t>
            </a:r>
          </a:p>
        </p:txBody>
      </p:sp>
      <p:pic>
        <p:nvPicPr>
          <p:cNvPr id="16" name="Рисунок 15"/>
          <p:cNvPicPr/>
          <p:nvPr/>
        </p:nvPicPr>
        <p:blipFill rotWithShape="1">
          <a:blip r:embed="rId3"/>
          <a:srcRect l="9371" t="24893" r="54606" b="50692"/>
          <a:stretch/>
        </p:blipFill>
        <p:spPr bwMode="auto">
          <a:xfrm>
            <a:off x="3791197" y="3808295"/>
            <a:ext cx="5409210" cy="2533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905875" y="3108600"/>
            <a:ext cx="106759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Если выбран ответ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появится дополнительный вопрос «18.1. Отметьте все программы, по которым обучаетесь»: </a:t>
            </a:r>
          </a:p>
        </p:txBody>
      </p:sp>
      <p:pic>
        <p:nvPicPr>
          <p:cNvPr id="31" name="Рисунок 30"/>
          <p:cNvPicPr/>
          <p:nvPr/>
        </p:nvPicPr>
        <p:blipFill rotWithShape="1">
          <a:blip r:embed="rId3"/>
          <a:srcRect l="9371" t="14505" r="54606" b="74962"/>
          <a:stretch/>
        </p:blipFill>
        <p:spPr bwMode="auto">
          <a:xfrm>
            <a:off x="4055423" y="2003636"/>
            <a:ext cx="4880759" cy="11049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9166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905876" y="1279361"/>
            <a:ext cx="112861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 заполняется на </a:t>
            </a:r>
            <a:r>
              <a:rPr lang="ru-RU" sz="2000" b="1" dirty="0">
                <a:solidFill>
                  <a:srgbClr val="FF0000"/>
                </a:solidFill>
              </a:rPr>
              <a:t>всех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лиц, включая детей, независимо от возраста.</a:t>
            </a:r>
          </a:p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Можно выбрать несколько вариантов ответа в выпадающем списке: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83898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19. УКАЖИТЕ ВСЕ ИМЕЮЩИЕСЯ У ВАС ИСТОЧНИКИ СРЕДСТВ К СУЩЕСТВОВАНИЮ</a:t>
            </a:r>
          </a:p>
        </p:txBody>
      </p:sp>
      <p:pic>
        <p:nvPicPr>
          <p:cNvPr id="17" name="Рисунок 16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6000"/>
                    </a14:imgEffect>
                  </a14:imgLayer>
                </a14:imgProps>
              </a:ext>
            </a:extLst>
          </a:blip>
          <a:srcRect l="6676" t="14961" r="36200" b="4707"/>
          <a:stretch/>
        </p:blipFill>
        <p:spPr bwMode="auto">
          <a:xfrm>
            <a:off x="629392" y="2003636"/>
            <a:ext cx="5482655" cy="4440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890093" y="3408200"/>
            <a:ext cx="59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</a:t>
            </a:r>
            <a:r>
              <a:rPr lang="ru-RU" sz="2000" b="1" dirty="0">
                <a:solidFill>
                  <a:srgbClr val="FF0000"/>
                </a:solidFill>
              </a:rPr>
              <a:t>двух и более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источников средств к существованию появится вопрос «19.1. Какой из отмеченных источников Вы считаете для себя основным?». Выберите его в выпадающем списке</a:t>
            </a:r>
          </a:p>
        </p:txBody>
      </p:sp>
      <p:pic>
        <p:nvPicPr>
          <p:cNvPr id="20" name="Рисунок 19"/>
          <p:cNvPicPr/>
          <p:nvPr/>
        </p:nvPicPr>
        <p:blipFill rotWithShape="1">
          <a:blip r:embed="rId5"/>
          <a:srcRect l="9114" t="19495" r="34660" b="59281"/>
          <a:stretch/>
        </p:blipFill>
        <p:spPr bwMode="auto">
          <a:xfrm>
            <a:off x="6019240" y="5053230"/>
            <a:ext cx="6172760" cy="1390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1615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905876" y="1649693"/>
            <a:ext cx="112861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 задается лицам в возрасте </a:t>
            </a:r>
            <a:r>
              <a:rPr lang="ru-RU" sz="2000" b="1" dirty="0">
                <a:solidFill>
                  <a:srgbClr val="FF0000"/>
                </a:solidFill>
              </a:rPr>
              <a:t>15 лет и более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один из вариантов ответа: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8389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20. ИМЕЛИ ЛИ ВЫ КАКУЮ-ЛИБО ОПЛАЧИВАЕМУЮ РАБОТУ ИЛИ ДОХОДНОЕ ЗАНЯТИЕ C 24 ПО 30 СЕНТЯБРЯ 2021 ГОДА?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17201" y="3667159"/>
            <a:ext cx="46435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ответа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задаются вопросы 21 и 22. </a:t>
            </a:r>
          </a:p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в каждом из них один из вариантов ответа:</a:t>
            </a:r>
          </a:p>
        </p:txBody>
      </p:sp>
      <p:pic>
        <p:nvPicPr>
          <p:cNvPr id="16" name="Рисунок 15" descr="C:\Users\Sheverdova\AppData\Local\Microsoft\Windows\Temporary Internet Files\Content.Outlook\Q147IRRE\2_5197544498476880496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57"/>
          <a:stretch/>
        </p:blipFill>
        <p:spPr bwMode="auto">
          <a:xfrm>
            <a:off x="3051655" y="2357579"/>
            <a:ext cx="7113623" cy="993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C:\Users\Sheverdova\AppData\Local\Microsoft\Windows\Temporary Internet Files\Content.Outlook\Q147IRRE\2_5197544498476880496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3"/>
          <a:stretch/>
        </p:blipFill>
        <p:spPr bwMode="auto">
          <a:xfrm>
            <a:off x="5260769" y="3182588"/>
            <a:ext cx="6709558" cy="3675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4681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733797" y="283898"/>
            <a:ext cx="101095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ответе «</a:t>
            </a:r>
            <a:r>
              <a:rPr lang="ru-RU" sz="2000" b="1" dirty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на вопрос 22 в вопросе «22.1. Где находилась ваша основная работа» надо выбрать один из вариантов ответа и уточнить место работы в России или название иностранного государства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86888" y="4054706"/>
            <a:ext cx="11356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вопросе «22.2. Вы выезжали (выходили) на основную работу:» надо выбрать подходящий вариант: </a:t>
            </a:r>
          </a:p>
        </p:txBody>
      </p:sp>
      <p:pic>
        <p:nvPicPr>
          <p:cNvPr id="20" name="Рисунок 19"/>
          <p:cNvPicPr/>
          <p:nvPr/>
        </p:nvPicPr>
        <p:blipFill rotWithShape="1">
          <a:blip r:embed="rId3"/>
          <a:srcRect l="6986" t="11557" r="34916" b="42491"/>
          <a:stretch/>
        </p:blipFill>
        <p:spPr bwMode="auto">
          <a:xfrm>
            <a:off x="3758837" y="1607337"/>
            <a:ext cx="5501640" cy="24473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3"/>
          <a:srcRect l="6986" t="57508" r="34916" b="13151"/>
          <a:stretch/>
        </p:blipFill>
        <p:spPr bwMode="auto">
          <a:xfrm>
            <a:off x="3794866" y="4762593"/>
            <a:ext cx="5987440" cy="19350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2824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733797" y="283898"/>
            <a:ext cx="101095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ответа «</a:t>
            </a:r>
            <a:r>
              <a:rPr lang="ru-RU" sz="2000" b="1" dirty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на вопрос 20 задаются вопросы 23 и 24: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733798" y="4089936"/>
            <a:ext cx="4230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ответе «</a:t>
            </a:r>
            <a:r>
              <a:rPr lang="ru-RU" sz="2000" b="1" dirty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на вопрос 24 в списке причин выберете одну главную: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3"/>
          <a:stretch>
            <a:fillRect/>
          </a:stretch>
        </p:blipFill>
        <p:spPr>
          <a:xfrm>
            <a:off x="3434544" y="684008"/>
            <a:ext cx="5940425" cy="87693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05876" y="1560943"/>
            <a:ext cx="11356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Выберите в каждом из них по одному из вариантов ответа:</a:t>
            </a:r>
          </a:p>
        </p:txBody>
      </p:sp>
      <p:pic>
        <p:nvPicPr>
          <p:cNvPr id="16" name="Рисунок 15"/>
          <p:cNvPicPr/>
          <p:nvPr/>
        </p:nvPicPr>
        <p:blipFill rotWithShape="1">
          <a:blip r:embed="rId4"/>
          <a:srcRect t="9952"/>
          <a:stretch/>
        </p:blipFill>
        <p:spPr>
          <a:xfrm>
            <a:off x="2270760" y="2003636"/>
            <a:ext cx="6053842" cy="2051070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756" y="3735990"/>
            <a:ext cx="3274060" cy="2977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3273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840747" y="885883"/>
            <a:ext cx="9720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Укажите, зарегистрированы ли в помещении, в котором постоянно проживаете, выбрав соответствующую метку: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8389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25. ЗАРЕГИСТРИРОВАНЫ ЛИ ВЫ В ЭТОМ ПОМЕЩЕНИИ?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05876" y="3343654"/>
            <a:ext cx="44987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Если выбран ответ «</a:t>
            </a:r>
            <a:r>
              <a:rPr lang="ru-RU" sz="2000" b="1" dirty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ответьте на вопрос  «25.1. Где вы зарегистрированы по месту жительства?», выбрав подходящий вариант ответа:</a:t>
            </a:r>
          </a:p>
        </p:txBody>
      </p:sp>
      <p:pic>
        <p:nvPicPr>
          <p:cNvPr id="20" name="Рисунок 19"/>
          <p:cNvPicPr/>
          <p:nvPr/>
        </p:nvPicPr>
        <p:blipFill rotWithShape="1">
          <a:blip r:embed="rId3"/>
          <a:srcRect l="9499" t="34359" r="36766" b="24216"/>
          <a:stretch/>
        </p:blipFill>
        <p:spPr bwMode="auto">
          <a:xfrm>
            <a:off x="5404590" y="3343654"/>
            <a:ext cx="6358785" cy="29383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3"/>
          <a:srcRect l="9499" t="14763" r="36766" b="65044"/>
          <a:stretch/>
        </p:blipFill>
        <p:spPr bwMode="auto">
          <a:xfrm>
            <a:off x="3609974" y="1593769"/>
            <a:ext cx="6467476" cy="1493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8718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0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1. АДРЕС ВАШЕГО ФАКТИЧЕСКОГО ПОСТОЯННОГО ПРОЖИВАНИЯ</a:t>
            </a:r>
          </a:p>
        </p:txBody>
      </p:sp>
      <p:pic>
        <p:nvPicPr>
          <p:cNvPr id="31" name="Рисунок 30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37"/>
          <a:stretch/>
        </p:blipFill>
        <p:spPr bwMode="auto">
          <a:xfrm>
            <a:off x="1997955" y="3633081"/>
            <a:ext cx="8228183" cy="2951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1513712" y="1259550"/>
            <a:ext cx="919667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Фактический адрес </a:t>
            </a:r>
            <a:r>
              <a:rPr lang="ru-RU" sz="2000" b="1" dirty="0">
                <a:solidFill>
                  <a:srgbClr val="FF0000"/>
                </a:solidFill>
              </a:rPr>
              <a:t>может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не совпадать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 местом постоянной или временной регистрации (прописки). Он также не зависит от того, есть ли юридическое право на пребывание помещении. Это может быть и адрес места проживания у родственников, в съемной квартире и др.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Необходимо последовательно заполнить все поля адреса, выбрав значение из выпадающего списка нажатием кнопки справа «     »</a:t>
            </a:r>
          </a:p>
          <a:p>
            <a:pPr marL="285636" lvl="0" indent="-285636" defTabSz="914034">
              <a:spcAft>
                <a:spcPts val="600"/>
              </a:spcAft>
              <a:buFontTx/>
              <a:buChar char="-"/>
            </a:pP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Рисунок 3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000" t="19896" r="3000" b="67946"/>
          <a:stretch/>
        </p:blipFill>
        <p:spPr bwMode="auto">
          <a:xfrm rot="10800000">
            <a:off x="9744441" y="3024025"/>
            <a:ext cx="238125" cy="174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Рисунок 38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59586" y="1000245"/>
            <a:ext cx="1080000" cy="10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35194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688769" y="885883"/>
            <a:ext cx="108722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Переписные листы необходимо заполнить на </a:t>
            </a:r>
            <a:r>
              <a:rPr lang="ru-RU" sz="2000" b="1" dirty="0">
                <a:solidFill>
                  <a:srgbClr val="FF0000"/>
                </a:solidFill>
              </a:rPr>
              <a:t>всех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лиц, проживающих в домохозяйстве (за исключением лиц, </a:t>
            </a:r>
            <a:r>
              <a:rPr lang="ru-RU" sz="2000" b="1" dirty="0">
                <a:solidFill>
                  <a:srgbClr val="FF0000"/>
                </a:solidFill>
              </a:rPr>
              <a:t>временно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находящихся в помещении и </a:t>
            </a:r>
            <a:r>
              <a:rPr lang="ru-RU" sz="2000" b="1" dirty="0">
                <a:solidFill>
                  <a:srgbClr val="FF0000"/>
                </a:solidFill>
              </a:rPr>
              <a:t>постоянно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проживающих в другом месте на </a:t>
            </a:r>
            <a:r>
              <a:rPr lang="ru-RU" sz="2000" b="1" dirty="0">
                <a:solidFill>
                  <a:srgbClr val="FF0000"/>
                </a:solidFill>
              </a:rPr>
              <a:t>территории России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lvl="0" algn="ctr" defTabSz="914034"/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После заполнения переписных листов на </a:t>
            </a:r>
            <a:r>
              <a:rPr lang="ru-RU" sz="2000" b="1" dirty="0">
                <a:solidFill>
                  <a:srgbClr val="FF0000"/>
                </a:solidFill>
              </a:rPr>
              <a:t>всех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проживающих в помещении лиц, необходимо заполнить переписной лист на жилое помещение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2935" t="5564" r="36860" b="43940"/>
          <a:stretch/>
        </p:blipFill>
        <p:spPr>
          <a:xfrm>
            <a:off x="4318873" y="3253838"/>
            <a:ext cx="3182588" cy="296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93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16641" y="700033"/>
            <a:ext cx="9720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тип жилища: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580161" y="26881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33. ТИП ЖИЛИЩА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97565" y="3736507"/>
            <a:ext cx="11958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Выберите период постройки дома (ввода в эксплуатацию). При перестройках, надстройках, расширении дома годом ввода в эксплуатацию считается год первоначальной постройки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2935" t="5564" r="36860" b="43940"/>
          <a:stretch/>
        </p:blipFill>
        <p:spPr>
          <a:xfrm>
            <a:off x="297565" y="622928"/>
            <a:ext cx="1322629" cy="1233796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311" y="1100143"/>
            <a:ext cx="4632960" cy="21640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Текст 2"/>
          <p:cNvSpPr>
            <a:spLocks noGrp="1"/>
          </p:cNvSpPr>
          <p:nvPr>
            <p:ph type="body" sz="quarter" idx="10"/>
          </p:nvPr>
        </p:nvSpPr>
        <p:spPr>
          <a:xfrm>
            <a:off x="497275" y="3264223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34. ВРЕМЯ ПОСТРОЙКИ ДОМА</a:t>
            </a:r>
          </a:p>
        </p:txBody>
      </p:sp>
      <p:pic>
        <p:nvPicPr>
          <p:cNvPr id="31" name="Рисунок 3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52" y="4459185"/>
            <a:ext cx="1951990" cy="228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1337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16641" y="700033"/>
            <a:ext cx="9720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Выберете один из вариантов ответа: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580161" y="26881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35. МАТЕРИАЛ НАРУЖНЫХ СТЕН ДОМА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33548" y="4209203"/>
            <a:ext cx="119584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Запишите размер общей площади в целых квадратных метрах без десятичных знаков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2935" t="5564" r="36860" b="43940"/>
          <a:stretch/>
        </p:blipFill>
        <p:spPr>
          <a:xfrm>
            <a:off x="297565" y="622928"/>
            <a:ext cx="1322629" cy="1233796"/>
          </a:xfrm>
          <a:prstGeom prst="rect">
            <a:avLst/>
          </a:prstGeom>
        </p:spPr>
      </p:pic>
      <p:sp>
        <p:nvSpPr>
          <p:cNvPr id="21" name="Текст 2"/>
          <p:cNvSpPr>
            <a:spLocks noGrp="1"/>
          </p:cNvSpPr>
          <p:nvPr>
            <p:ph type="body" sz="quarter" idx="10"/>
          </p:nvPr>
        </p:nvSpPr>
        <p:spPr>
          <a:xfrm>
            <a:off x="497275" y="3264223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36. ОБЩАЯ ПЛОЩАДЬ КВАРТИРЫ ИЛИ ОДНОКВАРТИРНОГО ДОМА (В ЦЕЛЫХ М</a:t>
            </a:r>
            <a:r>
              <a:rPr lang="ru-RU" b="1" baseline="30000" dirty="0"/>
              <a:t>2</a:t>
            </a:r>
            <a:r>
              <a:rPr lang="ru-RU" b="1" dirty="0"/>
              <a:t>)</a:t>
            </a:r>
          </a:p>
        </p:txBody>
      </p:sp>
      <p:pic>
        <p:nvPicPr>
          <p:cNvPr id="20" name="Рисунок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546" y="1100143"/>
            <a:ext cx="5190490" cy="214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1000"/>
                    </a14:imgEffect>
                  </a14:imgLayer>
                </a14:imgProps>
              </a:ext>
            </a:extLst>
          </a:blip>
          <a:srcRect l="3195" r="9745" b="50000"/>
          <a:stretch/>
        </p:blipFill>
        <p:spPr>
          <a:xfrm>
            <a:off x="310502" y="4656214"/>
            <a:ext cx="4890889" cy="118644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5058888" y="4987623"/>
            <a:ext cx="69427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1400" b="1" dirty="0">
                <a:solidFill>
                  <a:srgbClr val="FF0000"/>
                </a:solidFill>
              </a:rPr>
              <a:t>Не учитывается площадь: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lvl="0" algn="ctr" defTabSz="914034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- общедомовых лестничных клеток, лифтовых холлов, тамбуров, коридоров (кроме внутриквартирных), вестибюлей, сеней, гаражей;</a:t>
            </a:r>
          </a:p>
          <a:p>
            <a:pPr lvl="0" algn="ctr" defTabSz="914034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- выступающих конструктивных элементов и отопительных печей;</a:t>
            </a:r>
          </a:p>
          <a:p>
            <a:pPr lvl="0" algn="ctr" defTabSz="914034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- веранд, балконов, лоджий, террас;</a:t>
            </a:r>
          </a:p>
          <a:p>
            <a:pPr lvl="0" algn="ctr" defTabSz="914034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- отдельно стоящих кухонь, бань, бассейнов, саун, сараев, беседок и др.</a:t>
            </a:r>
          </a:p>
        </p:txBody>
      </p:sp>
    </p:spTree>
    <p:extLst>
      <p:ext uri="{BB962C8B-B14F-4D97-AF65-F5344CB8AC3E}">
        <p14:creationId xmlns:p14="http://schemas.microsoft.com/office/powerpoint/2010/main" val="14775042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522713" y="1144823"/>
            <a:ext cx="9720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число жилых комнат квартиры или одноквартирного дома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958879" y="26881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37. ЧИСЛО ЖИЛЫХ КОМНАТ КВАРТИРЫ ИЛИ ОДНОКВАРТИРНОГО ДОМА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33548" y="3831021"/>
            <a:ext cx="119584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все имеющиеся виды благоустройства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2935" t="5564" r="36860" b="43940"/>
          <a:stretch/>
        </p:blipFill>
        <p:spPr>
          <a:xfrm>
            <a:off x="297565" y="622928"/>
            <a:ext cx="1322629" cy="1233796"/>
          </a:xfrm>
          <a:prstGeom prst="rect">
            <a:avLst/>
          </a:prstGeom>
        </p:spPr>
      </p:pic>
      <p:sp>
        <p:nvSpPr>
          <p:cNvPr id="21" name="Текст 2"/>
          <p:cNvSpPr>
            <a:spLocks noGrp="1"/>
          </p:cNvSpPr>
          <p:nvPr>
            <p:ph type="body" sz="quarter" idx="10"/>
          </p:nvPr>
        </p:nvSpPr>
        <p:spPr>
          <a:xfrm>
            <a:off x="497275" y="2988381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38. ВИДЫ БЛАГОУСТРОЙСТВА ЖИЛОГО ПОМЕЩЕНИЯ И САНИТАРНО-ГИГИЕНИЧЕСКИЕ УСЛОВИЯ ПРОЖИВАНИЯ</a:t>
            </a:r>
          </a:p>
        </p:txBody>
      </p:sp>
      <p:pic>
        <p:nvPicPr>
          <p:cNvPr id="32" name="Рисунок 31"/>
          <p:cNvPicPr/>
          <p:nvPr/>
        </p:nvPicPr>
        <p:blipFill rotWithShape="1">
          <a:blip r:embed="rId3"/>
          <a:srcRect t="50000" r="19271"/>
          <a:stretch/>
        </p:blipFill>
        <p:spPr>
          <a:xfrm>
            <a:off x="1108508" y="1712407"/>
            <a:ext cx="5016067" cy="1242737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6112046" y="1752664"/>
            <a:ext cx="57587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1400" b="1" dirty="0">
                <a:solidFill>
                  <a:srgbClr val="FF0000"/>
                </a:solidFill>
              </a:rPr>
              <a:t>Не учитываются: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кухни, холлы, коридоры, ванные и душевые комнаты, бассейны, сауны, кладовые и другие вспомогательные помещения. </a:t>
            </a:r>
          </a:p>
          <a:p>
            <a:pPr lvl="0" algn="ctr" defTabSz="914034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Совмещенная кухня-столовая </a:t>
            </a:r>
            <a:r>
              <a:rPr lang="ru-RU" sz="1400" b="1" dirty="0">
                <a:solidFill>
                  <a:srgbClr val="FF0000"/>
                </a:solidFill>
              </a:rPr>
              <a:t>считается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 жилой комнатой</a:t>
            </a:r>
          </a:p>
        </p:txBody>
      </p:sp>
      <p:pic>
        <p:nvPicPr>
          <p:cNvPr id="34" name="Рисунок 3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95"/>
          <a:stretch/>
        </p:blipFill>
        <p:spPr bwMode="auto">
          <a:xfrm>
            <a:off x="5011386" y="4218623"/>
            <a:ext cx="3680542" cy="250217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Прямоугольник 34"/>
          <p:cNvSpPr/>
          <p:nvPr/>
        </p:nvSpPr>
        <p:spPr>
          <a:xfrm>
            <a:off x="8153400" y="4600736"/>
            <a:ext cx="3689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Если какой-либо вид благоустройства имеется, но временно бездействует (вследствие повреждения, ремонта или других причин), то жилище </a:t>
            </a:r>
            <a:r>
              <a:rPr lang="ru-RU" sz="1400" b="1" dirty="0">
                <a:solidFill>
                  <a:srgbClr val="FF0000"/>
                </a:solidFill>
              </a:rPr>
              <a:t>считается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 оборудованным этим видом благоустройства. В каждой группе видов благоустройства (газ, отопление, водоснабжение и т.д.) отметьте только один вариант ответа</a:t>
            </a:r>
          </a:p>
        </p:txBody>
      </p:sp>
    </p:spTree>
    <p:extLst>
      <p:ext uri="{BB962C8B-B14F-4D97-AF65-F5344CB8AC3E}">
        <p14:creationId xmlns:p14="http://schemas.microsoft.com/office/powerpoint/2010/main" val="569107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341912" y="875864"/>
            <a:ext cx="10501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Данные в вопросе </a:t>
            </a:r>
            <a:r>
              <a:rPr lang="ru-RU" sz="2000" b="1" dirty="0" err="1">
                <a:solidFill>
                  <a:srgbClr val="FF0000"/>
                </a:solidFill>
              </a:rPr>
              <a:t>предзаполняются</a:t>
            </a:r>
            <a:r>
              <a:rPr lang="ru-RU" sz="2000" b="1" dirty="0">
                <a:solidFill>
                  <a:srgbClr val="FF0000"/>
                </a:solidFill>
              </a:rPr>
              <a:t> автоматически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 основании количества лиц, указанных в вопросе 2 и отнесенных к лицам, подлежащим переписи в этом помещении на основании ответов на вопросы 2.1 - 2.5: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958879" y="26881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39. ЧИСЛО ЛИЦ В ДОМОХОЗЯЙСТВЕ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33548" y="3629141"/>
            <a:ext cx="11958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Запишите, сколько жилых комнат занимает домохозяйство. Если домохозяйство занимает не всю комнату, а только ее часть, то отметьте вариант «</a:t>
            </a:r>
            <a:r>
              <a:rPr lang="ru-RU" sz="2000" b="1" dirty="0">
                <a:solidFill>
                  <a:srgbClr val="00B050"/>
                </a:solidFill>
              </a:rPr>
              <a:t>Часть комнаты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2935" t="5564" r="36860" b="43940"/>
          <a:stretch/>
        </p:blipFill>
        <p:spPr>
          <a:xfrm>
            <a:off x="297565" y="622928"/>
            <a:ext cx="1322629" cy="1233796"/>
          </a:xfrm>
          <a:prstGeom prst="rect">
            <a:avLst/>
          </a:prstGeom>
        </p:spPr>
      </p:pic>
      <p:sp>
        <p:nvSpPr>
          <p:cNvPr id="21" name="Текст 2"/>
          <p:cNvSpPr>
            <a:spLocks noGrp="1"/>
          </p:cNvSpPr>
          <p:nvPr>
            <p:ph type="body" sz="quarter" idx="10"/>
          </p:nvPr>
        </p:nvSpPr>
        <p:spPr>
          <a:xfrm>
            <a:off x="497275" y="2988381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40. ЧИСЛО ЗАНИМАЕМЫХ ДОМОХОЗЯЙСТВОМ КОМНАТ </a:t>
            </a:r>
          </a:p>
        </p:txBody>
      </p:sp>
      <p:pic>
        <p:nvPicPr>
          <p:cNvPr id="20" name="Рисунок 19"/>
          <p:cNvPicPr/>
          <p:nvPr/>
        </p:nvPicPr>
        <p:blipFill rotWithShape="1">
          <a:blip r:embed="rId3"/>
          <a:srcRect b="56017"/>
          <a:stretch/>
        </p:blipFill>
        <p:spPr>
          <a:xfrm>
            <a:off x="4889937" y="1943286"/>
            <a:ext cx="4711700" cy="933108"/>
          </a:xfrm>
          <a:prstGeom prst="rect">
            <a:avLst/>
          </a:prstGeom>
        </p:spPr>
      </p:pic>
      <p:pic>
        <p:nvPicPr>
          <p:cNvPr id="22" name="Рисунок 2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5000"/>
                    </a14:imgEffect>
                  </a14:imgLayer>
                </a14:imgProps>
              </a:ext>
            </a:extLst>
          </a:blip>
          <a:srcRect t="40063" b="12357"/>
          <a:stretch/>
        </p:blipFill>
        <p:spPr>
          <a:xfrm>
            <a:off x="4013283" y="4453247"/>
            <a:ext cx="4711700" cy="100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94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344584" y="875864"/>
            <a:ext cx="104037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процессе заполнения переписных листов справа на экране отображается прогресс заполнения переписных листов в процентах. Под ним имеется активная ссылка, по которой можно связаться со службой поддержки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80909" y="3745361"/>
            <a:ext cx="11958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Вопросы имеют «подсказку» в виде «</a:t>
            </a:r>
            <a:r>
              <a:rPr lang="ru-RU" sz="2000" b="1" dirty="0">
                <a:solidFill>
                  <a:srgbClr val="00B050"/>
                </a:solidFill>
              </a:rPr>
              <a:t>значка вопроса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которую можно увидеть, наведя на нее стрелку курсора</a:t>
            </a:r>
          </a:p>
        </p:txBody>
      </p:sp>
      <p:pic>
        <p:nvPicPr>
          <p:cNvPr id="17" name="Рисунок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867" y="1891527"/>
            <a:ext cx="1356360" cy="187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1000"/>
                    </a14:imgEffect>
                  </a14:imgLayer>
                </a14:imgProps>
              </a:ext>
            </a:extLst>
          </a:blip>
          <a:srcRect l="59091" t="40643" r="38770" b="56117"/>
          <a:stretch/>
        </p:blipFill>
        <p:spPr bwMode="auto">
          <a:xfrm>
            <a:off x="8469188" y="4275918"/>
            <a:ext cx="745498" cy="619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33428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08" y="788231"/>
            <a:ext cx="1194910" cy="1190927"/>
          </a:xfrm>
          <a:prstGeom prst="rect">
            <a:avLst/>
          </a:prstGeom>
        </p:spPr>
      </p:pic>
      <p:pic>
        <p:nvPicPr>
          <p:cNvPr id="33" name="Рисунок 32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12"/>
          <a:stretch/>
        </p:blipFill>
        <p:spPr bwMode="auto">
          <a:xfrm>
            <a:off x="2385232" y="4717394"/>
            <a:ext cx="6097270" cy="10676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 стрелкой 4"/>
          <p:cNvCxnSpPr>
            <a:stCxn id="23" idx="1"/>
          </p:cNvCxnSpPr>
          <p:nvPr/>
        </p:nvCxnSpPr>
        <p:spPr>
          <a:xfrm flipH="1">
            <a:off x="4702629" y="4585477"/>
            <a:ext cx="3766559" cy="3095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20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199408" y="875864"/>
            <a:ext cx="105489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результате оказания услуги </a:t>
            </a:r>
          </a:p>
          <a:p>
            <a:pPr lvl="0" algn="ctr" defTabSz="914034"/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личный кабинет пользователя Портала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госуслуг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будут доставлены уникальные коды подтверждения прохождения переписи на каждого переписанного в помещении и объединяющий их QR-код на всё домохозяйство  </a:t>
            </a:r>
          </a:p>
          <a:p>
            <a:pPr lvl="0" algn="ctr" defTabSz="914034"/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Их </a:t>
            </a:r>
            <a:r>
              <a:rPr lang="ru-RU" sz="2000" b="1" dirty="0">
                <a:solidFill>
                  <a:srgbClr val="FF0000"/>
                </a:solidFill>
              </a:rPr>
              <a:t>нужно будет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показать </a:t>
            </a:r>
            <a:r>
              <a:rPr lang="ru-RU" sz="2000" b="1" dirty="0">
                <a:solidFill>
                  <a:srgbClr val="FF0000"/>
                </a:solidFill>
              </a:rPr>
              <a:t>переписчику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в подтверждение Вашего участия во Всероссийской переписи населения 2020 года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33428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76" y="660352"/>
            <a:ext cx="1194910" cy="1190927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162371" y="1255816"/>
            <a:ext cx="4768215" cy="631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71" y="3738185"/>
            <a:ext cx="4259795" cy="275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267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3286E74-61A2-4F41-80F2-B0128466BF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1163" y="4066123"/>
            <a:ext cx="7730837" cy="535531"/>
          </a:xfrm>
        </p:spPr>
        <p:txBody>
          <a:bodyPr/>
          <a:lstStyle/>
          <a:p>
            <a:r>
              <a:rPr lang="ru-RU" sz="3200" dirty="0"/>
              <a:t>БЛАГОДАРИМ ЗА УЧАСТИЕ!</a:t>
            </a:r>
            <a:r>
              <a:rPr lang="ru-RU" sz="2800" dirty="0"/>
              <a:t> 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3F8A9122-393E-9E43-ADBD-FD8785CAD3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37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0" y="5300966"/>
            <a:ext cx="1499944" cy="1499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727" y="5277804"/>
            <a:ext cx="2106928" cy="158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09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0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1. АДРЕС ВАШЕГО ФАКТИЧЕСКОГО ПОСТОЯННОГО ПРОЖИВАНИЯ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513712" y="1259550"/>
            <a:ext cx="9196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Если у дома или квартиры нет номера, справа надо выбрать соответствующую метку: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10" y="1967436"/>
            <a:ext cx="4409440" cy="98552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1439586" y="3145747"/>
            <a:ext cx="9196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Можно ввести номер дома и квартиры вручную, нажав кнопку </a:t>
            </a:r>
          </a:p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2000" b="1" dirty="0">
                <a:solidFill>
                  <a:srgbClr val="00B050"/>
                </a:solidFill>
              </a:rPr>
              <a:t>Ввести вручную дом и квартиру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»: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04" y="4107454"/>
            <a:ext cx="4871852" cy="1295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04806" y="889440"/>
            <a:ext cx="1080000" cy="10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808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117889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 СКОЛЬКО ВСЕГО ЧЕЛОВЕК ПРОЖИВАЮТ ПО ЭТОМУ АДРЕСУ?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513712" y="1259550"/>
            <a:ext cx="9196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число лиц, проживающих в помещении, независимо от регистрации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2"/>
          <a:srcRect l="7701" t="11042" r="45323" b="73459"/>
          <a:stretch/>
        </p:blipFill>
        <p:spPr bwMode="auto">
          <a:xfrm>
            <a:off x="3158344" y="2050563"/>
            <a:ext cx="5907405" cy="10963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516125" y="3355480"/>
            <a:ext cx="91966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Учитываются  лица, </a:t>
            </a:r>
            <a:r>
              <a:rPr lang="ru-RU" sz="2000" b="1" dirty="0">
                <a:solidFill>
                  <a:srgbClr val="FF0000"/>
                </a:solidFill>
              </a:rPr>
              <a:t>рожденные до 01.10.2021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а </a:t>
            </a:r>
            <a:r>
              <a:rPr lang="ru-RU" sz="2000" b="1" dirty="0">
                <a:solidFill>
                  <a:srgbClr val="FF0000"/>
                </a:solidFill>
              </a:rPr>
              <a:t>также умершие </a:t>
            </a:r>
          </a:p>
          <a:p>
            <a:pPr lvl="0" algn="ctr" defTabSz="914034"/>
            <a:r>
              <a:rPr lang="ru-RU" sz="2000" b="1" dirty="0">
                <a:solidFill>
                  <a:srgbClr val="FF0000"/>
                </a:solidFill>
              </a:rPr>
              <a:t>после 01.10.2021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включая и тех, кто на момент переписи временно (менее одного года) отсутствовал </a:t>
            </a:r>
          </a:p>
          <a:p>
            <a:pPr lvl="0" algn="ctr" defTabSz="914034"/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Проживающие по месту обучения студенты вузов и колледжей,  лица, отбывающие наказание в местах лишения свободы, военнослужащие, проходящие воинскую службу по призыву, а также лица, отсутствующие один год и более, </a:t>
            </a:r>
            <a:r>
              <a:rPr lang="ru-RU" sz="2000" b="1" dirty="0">
                <a:solidFill>
                  <a:srgbClr val="FF0000"/>
                </a:solidFill>
              </a:rPr>
              <a:t>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данном помещении не переписываются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33712" y="970563"/>
            <a:ext cx="1080000" cy="10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1060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117889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2.1. ФАМИЛИЯ, ИМЯ, ОТЧЕСТВО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967447" y="1886802"/>
            <a:ext cx="4957103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Владельцу учетной записи – первому записанному в список проживающих –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предзаполняются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отдельные сведения из профиля – пол, дата и место рождения, гражданство.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Для остальных проживающих информацию по всем вопросам необходимо ввести в переписной лист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12294" y="576717"/>
            <a:ext cx="1080000" cy="1080000"/>
          </a:xfrm>
          <a:prstGeom prst="ellipse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3"/>
          <a:stretch>
            <a:fillRect/>
          </a:stretch>
        </p:blipFill>
        <p:spPr>
          <a:xfrm>
            <a:off x="5857875" y="1116716"/>
            <a:ext cx="6334125" cy="551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41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117889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2.2. ПРОЖИВАЕТ ПО ЭТОМУ АДРЕСУ ПОСТОЯННО?</a:t>
            </a:r>
          </a:p>
          <a:p>
            <a:pPr algn="ctr"/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247843" y="953085"/>
            <a:ext cx="57284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одну из меток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59586" y="544660"/>
            <a:ext cx="1080000" cy="1080000"/>
          </a:xfrm>
          <a:prstGeom prst="ellipse">
            <a:avLst/>
          </a:prstGeom>
        </p:spPr>
      </p:pic>
      <p:sp>
        <p:nvSpPr>
          <p:cNvPr id="13" name="Текст 2"/>
          <p:cNvSpPr>
            <a:spLocks noGrp="1"/>
          </p:cNvSpPr>
          <p:nvPr>
            <p:ph type="body" sz="quarter" idx="10"/>
          </p:nvPr>
        </p:nvSpPr>
        <p:spPr>
          <a:xfrm>
            <a:off x="203684" y="153443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2.3. ЯВЛЯЕТСЯ ЧЛЕНОМ ВАШЕГО ДОМОХОЗЯЙСТВА?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64984" y="2129110"/>
            <a:ext cx="1069412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один из вариантов ответа.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ответа «</a:t>
            </a:r>
            <a:r>
              <a:rPr lang="ru-RU" sz="2000" b="1" dirty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это человек не будет переписываться в данном домохозяйстве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247844" y="3943346"/>
            <a:ext cx="57284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один из вариантов ответа: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sz="quarter" idx="10"/>
          </p:nvPr>
        </p:nvSpPr>
        <p:spPr>
          <a:xfrm>
            <a:off x="203684" y="3391662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2.4. НАХОДИЛСЯ ПО ЭТОМУ АДРЕСУ 1 ОКТЯБРЯ 2021 ГОДА?</a:t>
            </a:r>
          </a:p>
        </p:txBody>
      </p:sp>
      <p:pic>
        <p:nvPicPr>
          <p:cNvPr id="34" name="Рисунок 33"/>
          <p:cNvPicPr/>
          <p:nvPr/>
        </p:nvPicPr>
        <p:blipFill>
          <a:blip r:embed="rId3"/>
          <a:stretch>
            <a:fillRect/>
          </a:stretch>
        </p:blipFill>
        <p:spPr>
          <a:xfrm>
            <a:off x="3449724" y="4616204"/>
            <a:ext cx="5940425" cy="159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34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117889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2.4.1. ПРИЧИНА ОТСУТСТВИЯ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062562" y="855715"/>
            <a:ext cx="80989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ответа «</a:t>
            </a:r>
            <a:r>
              <a:rPr lang="ru-RU" sz="2000" b="1" dirty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в вопросе 2.4 необходимо выбрать в выпадающем списке один из вариантов ответа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45467" y="544660"/>
            <a:ext cx="1080000" cy="1080000"/>
          </a:xfrm>
          <a:prstGeom prst="ellipse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1329239" y="4368201"/>
            <a:ext cx="99429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ответа «</a:t>
            </a:r>
            <a:r>
              <a:rPr lang="ru-RU" sz="2000" b="1" dirty="0">
                <a:solidFill>
                  <a:srgbClr val="00B050"/>
                </a:solidFill>
              </a:rPr>
              <a:t>Работа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или «</a:t>
            </a:r>
            <a:r>
              <a:rPr lang="ru-RU" sz="2000" b="1" dirty="0">
                <a:solidFill>
                  <a:srgbClr val="00B050"/>
                </a:solidFill>
              </a:rPr>
              <a:t>Учеба…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в вопросе 2.4.1 отметьте один из вариантов ответа: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sz="quarter" idx="10"/>
          </p:nvPr>
        </p:nvSpPr>
        <p:spPr>
          <a:xfrm>
            <a:off x="203684" y="3756458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2.4.2. ПЕРИОД ОТСУТСТВИЯ</a:t>
            </a:r>
          </a:p>
        </p:txBody>
      </p:sp>
      <p:pic>
        <p:nvPicPr>
          <p:cNvPr id="17" name="Рисунок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567" y="1693139"/>
            <a:ext cx="6280316" cy="2083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60" y="5076087"/>
            <a:ext cx="2708049" cy="1348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2973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117889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2.5. ИМЕЕТ ДРУГОЕ МЕСТО ЖИТЕЛЬСТВА?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247842" y="880900"/>
            <a:ext cx="57284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один из вариантов ответа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59080" y="540955"/>
            <a:ext cx="1080000" cy="1080000"/>
          </a:xfrm>
          <a:prstGeom prst="ellipse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639080" y="1480395"/>
            <a:ext cx="9209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ответа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для заполнения становятся доступны вопросы 2.5.1. и 2.5.2.: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715" y="2306224"/>
            <a:ext cx="4787768" cy="193326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20"/>
          <p:cNvSpPr/>
          <p:nvPr/>
        </p:nvSpPr>
        <p:spPr>
          <a:xfrm>
            <a:off x="1020621" y="4469417"/>
            <a:ext cx="104463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случае, если в помещении на 1 октября 2020 года временно (</a:t>
            </a:r>
            <a:r>
              <a:rPr lang="ru-RU" sz="2000" b="1" dirty="0">
                <a:solidFill>
                  <a:srgbClr val="FF0000"/>
                </a:solidFill>
              </a:rPr>
              <a:t>менее 12 месяцев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) находились люди, которые постоянно проживают в другом месте в России или за рубежом, то при добавлении такого лица необходимо в вопросе «2.5.2 Проживает по этому адресу постоянно?» выбрать ответ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3013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4580</TotalTime>
  <Words>2358</Words>
  <Application>Microsoft Office PowerPoint</Application>
  <PresentationFormat>Произвольный</PresentationFormat>
  <Paragraphs>170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Владинцева</dc:creator>
  <cp:lastModifiedBy>Выдрина Лариса Вадимовна</cp:lastModifiedBy>
  <cp:revision>170</cp:revision>
  <cp:lastPrinted>2021-10-06T06:13:34Z</cp:lastPrinted>
  <dcterms:created xsi:type="dcterms:W3CDTF">2020-03-31T09:31:17Z</dcterms:created>
  <dcterms:modified xsi:type="dcterms:W3CDTF">2021-10-06T14:11:15Z</dcterms:modified>
</cp:coreProperties>
</file>